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5176499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 flipH="1">
            <a:off y="12039" x="-3832"/>
            <a:ext cy="5165065" cx="10925833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flipH="1">
            <a:off y="660" x="14659"/>
            <a:ext cy="5165065" cx="10500940"/>
          </a:xfrm>
          <a:custGeom>
            <a:pathLst>
              <a:path w="24279631" extrusionOk="0" h="6863875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-661" x="-846666"/>
            <a:ext cy="5176308" cx="2167466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" name="Shape 12"/>
          <p:cNvSpPr/>
          <p:nvPr/>
        </p:nvSpPr>
        <p:spPr>
          <a:xfrm rot="10800000" flipH="1">
            <a:off y="131" x="-524933"/>
            <a:ext cy="5176308" cx="1403434"/>
          </a:xfrm>
          <a:custGeom>
            <a:pathLst>
              <a:path w="2167467" extrusionOk="0" h="61806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 indent="304800"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2423159" x="1082040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r" indent="152400" marL="0"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 indent="152400" marL="0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 indent="152400" marL="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1244242" x="457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244242" x="4648200"/>
            <a:ext cy="3630300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 rot="10800000" flipH="1">
            <a:off y="-16424" x="-348182"/>
            <a:ext cy="5159924" cx="1723519"/>
          </a:xfrm>
          <a:custGeom>
            <a:pathLst>
              <a:path w="4476675" extrusionOk="0" h="6879900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 rot="10800000" flipH="1">
            <a:off y="774" x="-1118653"/>
            <a:ext cy="5142725" cx="3100650"/>
          </a:xfrm>
          <a:custGeom>
            <a:pathLst>
              <a:path w="8053639" extrusionOk="0" h="6879900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%" r="100%"/>
            </a:path>
            <a:tileRect b="-100%" l="-100%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 rot="10800000">
            <a:off y="-9550" x="8088846"/>
            <a:ext cy="5153050" cx="1100667"/>
          </a:xfrm>
          <a:custGeom>
            <a:pathLst>
              <a:path w="1100668" extrusionOk="0" h="6916846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34" name="Shape 34"/>
          <p:cNvGrpSpPr/>
          <p:nvPr/>
        </p:nvGrpSpPr>
        <p:grpSpPr>
          <a:xfrm>
            <a:off y="3700039" x="-6264"/>
            <a:ext cy="2325488" cx="9150267"/>
            <a:chOff y="4933386" x="-6264"/>
            <a:chExt cy="3100650" cx="9150267"/>
          </a:xfrm>
        </p:grpSpPr>
        <p:sp>
          <p:nvSpPr>
            <p:cNvPr id="35" name="Shape 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w="9144009" extrusionOk="0" h="1257301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6" name="Shape 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w="8053639" extrusionOk="0" h="6879900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%" r="100%"/>
              </a:path>
              <a:tileRect b="-100%" l="-100%"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7" name="Shape 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w="9144011" extrusionOk="0" h="125730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t="50%" b="50%" r="50%" l="50%"/>
              </a:path>
              <a:tileRect/>
            </a:gra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y="4025503" x="1792288"/>
            <a:ext cy="603599" cx="5486399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algn="ctr" indent="152400" marL="0"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marL="0"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95400" x="457200"/>
            <a:ext cy="33945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39700" marL="342900"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07950" marL="742950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01600" marL="1600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01600" marL="20574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01600" marL="25146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01600" marL="29718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01600" marL="34290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01600" marL="3886200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gif" Type="http://schemas.openxmlformats.org/officeDocument/2006/relationships/image" Id="rId4"/><Relationship Target="../media/image07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y="1242060" x="1082040"/>
            <a:ext cy="1102500" cx="70509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Twenty Years Gone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y="2405859" x="1211715"/>
            <a:ext cy="694199" cx="7035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 Kristin Gjelaj, Jessica Lewis, Chelsea Moore and Hailey McCloskey</a:t>
            </a:r>
          </a:p>
        </p:txBody>
      </p:sp>
      <p:sp>
        <p:nvSpPr>
          <p:cNvPr id="43" name="Shape 43"/>
          <p:cNvSpPr/>
          <p:nvPr/>
        </p:nvSpPr>
        <p:spPr>
          <a:xfrm>
            <a:off y="174525" x="222025"/>
            <a:ext cy="1428074" cx="2397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y="12615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Athena takes pity on him and disguises him physically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He also is changed mentally; he is now humble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gods feel he is no longer arrogant and want to help him</a:t>
            </a:r>
          </a:p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Rebirth of Odysseus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Odysseus’ white cloak: his rebirth</a:t>
            </a:r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Symbolism</a:t>
            </a:r>
          </a:p>
        </p:txBody>
      </p:sp>
      <p:sp>
        <p:nvSpPr>
          <p:cNvPr id="111" name="Shape 111"/>
          <p:cNvSpPr/>
          <p:nvPr/>
        </p:nvSpPr>
        <p:spPr>
          <a:xfrm>
            <a:off y="1970975" x="2529650"/>
            <a:ext cy="3053224" cx="25402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“Telemachus weeps in realization and they weep together” Homer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Significant passages</a:t>
            </a:r>
          </a:p>
        </p:txBody>
      </p:sp>
      <p:sp>
        <p:nvSpPr>
          <p:cNvPr id="118" name="Shape 118"/>
          <p:cNvSpPr/>
          <p:nvPr/>
        </p:nvSpPr>
        <p:spPr>
          <a:xfrm>
            <a:off y="1891225" x="6356400"/>
            <a:ext cy="3095699" cx="23303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“It is no hard thing for the gods of heaven to glorify a man or bring him low” Odysseus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“The gods, Zeus and Athena, are on our side” Odysseus </a:t>
            </a:r>
          </a:p>
          <a:p>
            <a:r>
              <a:t/>
            </a:r>
          </a:p>
        </p:txBody>
      </p:sp>
      <p:sp>
        <p:nvSpPr>
          <p:cNvPr id="124" name="Shape 124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Significant Passages</a:t>
            </a:r>
          </a:p>
        </p:txBody>
      </p:sp>
      <p:sp>
        <p:nvSpPr>
          <p:cNvPr id="125" name="Shape 125"/>
          <p:cNvSpPr/>
          <p:nvPr/>
        </p:nvSpPr>
        <p:spPr>
          <a:xfrm>
            <a:off y="3363875" x="4354675"/>
            <a:ext cy="1645174" cx="29252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“Tell no one I’m here (even Penelope) until we know who’s on our side” Odysseus</a:t>
            </a:r>
          </a:p>
          <a:p>
            <a:r>
              <a:t/>
            </a:r>
          </a:p>
        </p:txBody>
      </p:sp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Significant Passages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Is it justified for Athena to take pity and involve herself in Odysseus’ affairs?</a:t>
            </a:r>
          </a:p>
          <a:p>
            <a:r>
              <a:t/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Do you think that Telemachus knew or had an idea that the suitors wanted to kill him to inherit the crown should Odysseus never return?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Discussion Questions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Odysseus just came back after being on a journey for twenty years. He reunites with his son, Telemachus, for the first time since his birth.</a:t>
            </a:r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Necessary Background</a:t>
            </a:r>
          </a:p>
        </p:txBody>
      </p:sp>
      <p:sp>
        <p:nvSpPr>
          <p:cNvPr id="50" name="Shape 50"/>
          <p:cNvSpPr/>
          <p:nvPr/>
        </p:nvSpPr>
        <p:spPr>
          <a:xfrm>
            <a:off y="3109800" x="4051100"/>
            <a:ext cy="1695574" cx="2155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12519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Athena tells Odysseus about what has been going on with his family in Ithaca.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Telemachus and Odysseus must fight off the suitors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Athena disguises Odysseus as a peasant.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Telemachus does not recognize Odysseus or believe he is his father. 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He explains that Athena disguised him and they embrace each other with tears of joy.</a:t>
            </a:r>
          </a:p>
          <a:p>
            <a:r>
              <a:t/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1886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solidFill>
                  <a:schemeClr val="dk2"/>
                </a:solidFill>
              </a:rPr>
              <a:t>Brief Summary of the Section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Odysseus shares how he got home. He asks Telemachus if they would be able to fight off the suitors themselves.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Telemachus believes that Odysseus and he could defeat the suitors themselves.</a:t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Odysseus is going to let the suitors make fun of him as he is disguised. </a:t>
            </a:r>
          </a:p>
          <a:p>
            <a:pPr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Telemachus is to hide the suitors weapons and not to tell anyone that Odysseus has returned.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solidFill>
                  <a:schemeClr val="dk2"/>
                </a:solidFill>
              </a:rPr>
              <a:t>Brief Summary of the section</a:t>
            </a:r>
            <a:r>
              <a:rPr lang="en">
                <a:solidFill>
                  <a:schemeClr val="dk2"/>
                </a:solidFill>
              </a:rPr>
              <a:t>(</a:t>
            </a:r>
            <a:r>
              <a:rPr sz="3000" lang="en">
                <a:solidFill>
                  <a:schemeClr val="dk2"/>
                </a:solidFill>
              </a:rPr>
              <a:t>The Plan)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y="1234742" x="552325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Odysseus- Humble, handsome, loyal,</a:t>
            </a:r>
          </a:p>
          <a:p>
            <a:pPr rtl="0" lvl="0">
              <a:buNone/>
            </a:pPr>
            <a:r>
              <a:rPr sz="2400" lang="en"/>
              <a:t>intelligent, kind,</a:t>
            </a:r>
          </a:p>
          <a:p>
            <a:pPr rtl="0" lvl="0">
              <a:buNone/>
            </a:pPr>
            <a:r>
              <a:rPr sz="2400" lang="en"/>
              <a:t>hardworking, hero, King of Ithaca</a:t>
            </a:r>
          </a:p>
          <a:p>
            <a:r>
              <a:t/>
            </a:r>
          </a:p>
          <a:p>
            <a:pPr rtl="0" lvl="0" indent="-3810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sz="2400" lang="en"/>
              <a:t>Telemachus- Son of Odysseus</a:t>
            </a:r>
          </a:p>
          <a:p>
            <a:pPr rtl="0" lvl="0">
              <a:buNone/>
            </a:pPr>
            <a:r>
              <a:rPr sz="2400" lang="en"/>
              <a:t>and Penelope, heir to the throne,</a:t>
            </a:r>
          </a:p>
          <a:p>
            <a:pPr rtl="0" lvl="0">
              <a:buNone/>
            </a:pPr>
            <a:r>
              <a:rPr sz="2400" lang="en"/>
              <a:t>must create his own reputation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y="136803" x="552325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Description of the Characters </a:t>
            </a:r>
          </a:p>
        </p:txBody>
      </p:sp>
      <p:sp>
        <p:nvSpPr>
          <p:cNvPr id="69" name="Shape 69"/>
          <p:cNvSpPr/>
          <p:nvPr/>
        </p:nvSpPr>
        <p:spPr>
          <a:xfrm>
            <a:off y="1234750" x="6955625"/>
            <a:ext cy="2445425" cx="16889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0" name="Shape 70"/>
          <p:cNvSpPr/>
          <p:nvPr/>
        </p:nvSpPr>
        <p:spPr>
          <a:xfrm>
            <a:off y="2560025" x="5356025"/>
            <a:ext cy="2342175" cx="1481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sz="3000" lang="en"/>
              <a:t>Eumaeus- Odysseus’ old and faithful swineherd, because of his loyalty he is included in the plan </a:t>
            </a:r>
          </a:p>
          <a:p>
            <a:r>
              <a:t/>
            </a:r>
          </a:p>
          <a:p>
            <a:pPr rtl="0" lvl="0">
              <a:buClr>
                <a:schemeClr val="dk1"/>
              </a:buClr>
              <a:buSzPct val="36666"/>
              <a:buFont typeface="Arial"/>
              <a:buNone/>
            </a:pPr>
            <a:r>
              <a:rPr sz="3000" lang="en"/>
              <a:t>Athena- Powerful, takes pity on </a:t>
            </a:r>
          </a:p>
          <a:p>
            <a:pPr lvl="0">
              <a:buClr>
                <a:schemeClr val="dk1"/>
              </a:buClr>
              <a:buSzPct val="36666"/>
              <a:buFont typeface="Arial"/>
              <a:buNone/>
            </a:pPr>
            <a:r>
              <a:rPr sz="3000" lang="en"/>
              <a:t>Odysseus, helpful, </a:t>
            </a:r>
          </a:p>
        </p:txBody>
      </p:sp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Description of the Characters</a:t>
            </a:r>
          </a:p>
        </p:txBody>
      </p:sp>
      <p:sp>
        <p:nvSpPr>
          <p:cNvPr id="77" name="Shape 77"/>
          <p:cNvSpPr/>
          <p:nvPr/>
        </p:nvSpPr>
        <p:spPr>
          <a:xfrm>
            <a:off y="2429125" x="6074125"/>
            <a:ext cy="2572149" cx="19976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Odysseus and Telemachus must fight off Penelope’s suitors who are trying to take Odysseus’ Kingdom of Ithaca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The use of self restraint while planning the surprise attack on the suitors</a:t>
            </a:r>
          </a:p>
        </p:txBody>
      </p:sp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Main Conflict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Telemachus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Penelope</a:t>
            </a:r>
          </a:p>
          <a:p>
            <a:pPr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His Kingdom</a:t>
            </a:r>
          </a:p>
        </p:txBody>
      </p:sp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Odysseus’s Motivation</a:t>
            </a:r>
          </a:p>
        </p:txBody>
      </p:sp>
      <p:sp>
        <p:nvSpPr>
          <p:cNvPr id="90" name="Shape 90"/>
          <p:cNvSpPr/>
          <p:nvPr/>
        </p:nvSpPr>
        <p:spPr>
          <a:xfrm>
            <a:off y="2907125" x="1330250"/>
            <a:ext cy="2160725" cx="30460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1" name="Shape 91"/>
          <p:cNvSpPr/>
          <p:nvPr/>
        </p:nvSpPr>
        <p:spPr>
          <a:xfrm>
            <a:off y="1445062" x="5251575"/>
            <a:ext cy="3228675" cx="31228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y="1244242" x="457200"/>
            <a:ext cy="3630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Benefits of loyalty</a:t>
            </a:r>
          </a:p>
          <a:p>
            <a:pPr rtl="0" lvl="0" indent="-431800" marL="4572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Humility makes people more willing to help.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Theme/Lesson</a:t>
            </a:r>
          </a:p>
        </p:txBody>
      </p:sp>
      <p:sp>
        <p:nvSpPr>
          <p:cNvPr id="98" name="Shape 98"/>
          <p:cNvSpPr/>
          <p:nvPr/>
        </p:nvSpPr>
        <p:spPr>
          <a:xfrm>
            <a:off y="2407650" x="2764750"/>
            <a:ext cy="2466900" cx="3614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