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5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38232335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1200150"/>
            <a:ext cx="9144000" cy="2743199"/>
          </a:xfrm>
          <a:prstGeom prst="rect">
            <a:avLst/>
          </a:prstGeom>
          <a:solidFill>
            <a:schemeClr val="dk1">
              <a:alpha val="20000"/>
            </a:schemeClr>
          </a:solidFill>
          <a:ln>
            <a:noFill/>
          </a:ln>
        </p:spPr>
        <p:txBody>
          <a:bodyPr lIns="91425" tIns="45700" rIns="91425" bIns="45700" anchor="ctr" anchorCtr="0">
            <a:noAutofit/>
          </a:bodyPr>
          <a:lstStyle/>
          <a:p>
            <a:endParaRPr/>
          </a:p>
        </p:txBody>
      </p:sp>
      <p:grpSp>
        <p:nvGrpSpPr>
          <p:cNvPr id="9" name="Shape 9"/>
          <p:cNvGrpSpPr/>
          <p:nvPr/>
        </p:nvGrpSpPr>
        <p:grpSpPr>
          <a:xfrm>
            <a:off x="0" y="-1078"/>
            <a:ext cx="1827407" cy="5144627"/>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12" name="Shape 12"/>
          <p:cNvGrpSpPr/>
          <p:nvPr/>
        </p:nvGrpSpPr>
        <p:grpSpPr>
          <a:xfrm flipH="1">
            <a:off x="7316591" y="0"/>
            <a:ext cx="1827407" cy="5144627"/>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15" name="Shape 15"/>
          <p:cNvSpPr txBox="1">
            <a:spLocks noGrp="1"/>
          </p:cNvSpPr>
          <p:nvPr>
            <p:ph type="ctrTitle"/>
          </p:nvPr>
        </p:nvSpPr>
        <p:spPr>
          <a:xfrm>
            <a:off x="685800" y="1568184"/>
            <a:ext cx="7772400" cy="1238099"/>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16" name="Shape 16"/>
          <p:cNvSpPr txBox="1">
            <a:spLocks noGrp="1"/>
          </p:cNvSpPr>
          <p:nvPr>
            <p:ph type="subTitle" idx="1"/>
          </p:nvPr>
        </p:nvSpPr>
        <p:spPr>
          <a:xfrm>
            <a:off x="685800" y="2914650"/>
            <a:ext cx="7772400" cy="658500"/>
          </a:xfrm>
          <a:prstGeom prst="rect">
            <a:avLst/>
          </a:prstGeom>
        </p:spPr>
        <p:txBody>
          <a:bodyPr lIns="91425" tIns="91425" rIns="91425" bIns="91425" anchor="t" anchorCtr="0"/>
          <a:lstStyle>
            <a:lvl1pPr marL="0" indent="152400" algn="ctr">
              <a:spcBef>
                <a:spcPts val="0"/>
              </a:spcBef>
              <a:buClr>
                <a:schemeClr val="lt2"/>
              </a:buClr>
              <a:buSzPct val="100000"/>
              <a:buNone/>
              <a:defRPr sz="2400">
                <a:solidFill>
                  <a:schemeClr val="lt2"/>
                </a:solidFill>
              </a:defRPr>
            </a:lvl1pPr>
            <a:lvl2pPr marL="0" indent="152400" algn="ctr">
              <a:spcBef>
                <a:spcPts val="0"/>
              </a:spcBef>
              <a:buClr>
                <a:schemeClr val="lt2"/>
              </a:buClr>
              <a:buNone/>
              <a:defRPr>
                <a:solidFill>
                  <a:schemeClr val="lt2"/>
                </a:solidFill>
              </a:defRPr>
            </a:lvl2pPr>
            <a:lvl3pPr marL="0" indent="152400" algn="ctr">
              <a:spcBef>
                <a:spcPts val="0"/>
              </a:spcBef>
              <a:buClr>
                <a:schemeClr val="lt2"/>
              </a:buClr>
              <a:buNone/>
              <a:defRPr>
                <a:solidFill>
                  <a:schemeClr val="lt2"/>
                </a:solidFill>
              </a:defRPr>
            </a:lvl3pPr>
            <a:lvl4pPr marL="0" indent="152400" algn="ctr">
              <a:spcBef>
                <a:spcPts val="0"/>
              </a:spcBef>
              <a:buClr>
                <a:schemeClr val="lt2"/>
              </a:buClr>
              <a:buSzPct val="100000"/>
              <a:buNone/>
              <a:defRPr sz="2400">
                <a:solidFill>
                  <a:schemeClr val="lt2"/>
                </a:solidFill>
              </a:defRPr>
            </a:lvl4pPr>
            <a:lvl5pPr marL="0" indent="152400" algn="ctr">
              <a:spcBef>
                <a:spcPts val="0"/>
              </a:spcBef>
              <a:buClr>
                <a:schemeClr val="lt2"/>
              </a:buClr>
              <a:buSzPct val="100000"/>
              <a:buNone/>
              <a:defRPr sz="2400">
                <a:solidFill>
                  <a:schemeClr val="lt2"/>
                </a:solidFill>
              </a:defRPr>
            </a:lvl5pPr>
            <a:lvl6pPr marL="0" indent="152400" algn="ctr">
              <a:spcBef>
                <a:spcPts val="0"/>
              </a:spcBef>
              <a:buClr>
                <a:schemeClr val="lt2"/>
              </a:buClr>
              <a:buSzPct val="100000"/>
              <a:buNone/>
              <a:defRPr sz="2400">
                <a:solidFill>
                  <a:schemeClr val="lt2"/>
                </a:solidFill>
              </a:defRPr>
            </a:lvl6pPr>
            <a:lvl7pPr marL="0" indent="152400" algn="ctr">
              <a:spcBef>
                <a:spcPts val="0"/>
              </a:spcBef>
              <a:buClr>
                <a:schemeClr val="lt2"/>
              </a:buClr>
              <a:buSzPct val="100000"/>
              <a:buNone/>
              <a:defRPr sz="2400">
                <a:solidFill>
                  <a:schemeClr val="lt2"/>
                </a:solidFill>
              </a:defRPr>
            </a:lvl7pPr>
            <a:lvl8pPr marL="0" indent="152400" algn="ctr">
              <a:spcBef>
                <a:spcPts val="0"/>
              </a:spcBef>
              <a:buClr>
                <a:schemeClr val="lt2"/>
              </a:buClr>
              <a:buSzPct val="100000"/>
              <a:buNone/>
              <a:defRPr sz="2400">
                <a:solidFill>
                  <a:schemeClr val="lt2"/>
                </a:solidFill>
              </a:defRPr>
            </a:lvl8pPr>
            <a:lvl9pPr marL="0" indent="152400" algn="ctr">
              <a:spcBef>
                <a:spcPts val="0"/>
              </a:spcBef>
              <a:buClr>
                <a:schemeClr val="lt2"/>
              </a:buClr>
              <a:buSzPct val="100000"/>
              <a:buNone/>
              <a:defRPr sz="2400">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19" name="Shape 19"/>
          <p:cNvGrpSpPr/>
          <p:nvPr/>
        </p:nvGrpSpPr>
        <p:grpSpPr>
          <a:xfrm>
            <a:off x="0" y="-1078"/>
            <a:ext cx="649180" cy="5144627"/>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22" name="Shape 22"/>
          <p:cNvGrpSpPr/>
          <p:nvPr/>
        </p:nvGrpSpPr>
        <p:grpSpPr>
          <a:xfrm flipH="1">
            <a:off x="8494493" y="0"/>
            <a:ext cx="649180" cy="5144627"/>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25" name="Shape 25"/>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26" name="Shape 26"/>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7" name="Shape 2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sp>
        <p:nvSpPr>
          <p:cNvPr id="29" name="Shape 29"/>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30" name="Shape 30"/>
          <p:cNvGrpSpPr/>
          <p:nvPr/>
        </p:nvGrpSpPr>
        <p:grpSpPr>
          <a:xfrm>
            <a:off x="0" y="-1078"/>
            <a:ext cx="649180" cy="5144627"/>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33" name="Shape 33"/>
          <p:cNvGrpSpPr/>
          <p:nvPr/>
        </p:nvGrpSpPr>
        <p:grpSpPr>
          <a:xfrm flipH="1">
            <a:off x="8494493" y="0"/>
            <a:ext cx="649180" cy="5144627"/>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36" name="Shape 36"/>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37" name="Shape 37"/>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8" name="Shape 3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9" name="Shape 3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0"/>
        <p:cNvGrpSpPr/>
        <p:nvPr/>
      </p:nvGrpSpPr>
      <p:grpSpPr>
        <a:xfrm>
          <a:off x="0" y="0"/>
          <a:ext cx="0" cy="0"/>
          <a:chOff x="0" y="0"/>
          <a:chExt cx="0" cy="0"/>
        </a:xfrm>
      </p:grpSpPr>
      <p:sp>
        <p:nvSpPr>
          <p:cNvPr id="41" name="Shape 4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42" name="Shape 42"/>
          <p:cNvGrpSpPr/>
          <p:nvPr/>
        </p:nvGrpSpPr>
        <p:grpSpPr>
          <a:xfrm>
            <a:off x="0" y="-1078"/>
            <a:ext cx="649180" cy="5144627"/>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45" name="Shape 45"/>
          <p:cNvGrpSpPr/>
          <p:nvPr/>
        </p:nvGrpSpPr>
        <p:grpSpPr>
          <a:xfrm flipH="1">
            <a:off x="8494493" y="0"/>
            <a:ext cx="649180" cy="5144627"/>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48" name="Shape 4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49" name="Shape 49"/>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50"/>
        <p:cNvGrpSpPr/>
        <p:nvPr/>
      </p:nvGrpSpPr>
      <p:grpSpPr>
        <a:xfrm>
          <a:off x="0" y="0"/>
          <a:ext cx="0" cy="0"/>
          <a:chOff x="0" y="0"/>
          <a:chExt cx="0" cy="0"/>
        </a:xfrm>
      </p:grpSpPr>
      <p:sp>
        <p:nvSpPr>
          <p:cNvPr id="51" name="Shape 5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52" name="Shape 52"/>
          <p:cNvGrpSpPr/>
          <p:nvPr/>
        </p:nvGrpSpPr>
        <p:grpSpPr>
          <a:xfrm>
            <a:off x="0" y="-1078"/>
            <a:ext cx="649180" cy="5144627"/>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55" name="Shape 55"/>
          <p:cNvGrpSpPr/>
          <p:nvPr/>
        </p:nvGrpSpPr>
        <p:grpSpPr>
          <a:xfrm flipH="1">
            <a:off x="8494493" y="0"/>
            <a:ext cx="649180" cy="5144627"/>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58" name="Shape 5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59" name="Shape 59"/>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marL="285750" indent="-171450" algn="ctr">
              <a:spcBef>
                <a:spcPts val="0"/>
              </a:spcBef>
              <a:buClr>
                <a:schemeClr val="lt2"/>
              </a:buClr>
              <a:buSzPct val="100000"/>
              <a:buNone/>
              <a:defRPr sz="1800">
                <a:solidFill>
                  <a:schemeClr val="lt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p:nvPr/>
        </p:nvSpPr>
        <p:spPr>
          <a:xfrm>
            <a:off x="0" y="-1078"/>
            <a:ext cx="9144000" cy="11441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62" name="Shape 62"/>
          <p:cNvGrpSpPr/>
          <p:nvPr/>
        </p:nvGrpSpPr>
        <p:grpSpPr>
          <a:xfrm>
            <a:off x="0" y="-1078"/>
            <a:ext cx="649180" cy="5144627"/>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65" name="Shape 65"/>
          <p:cNvGrpSpPr/>
          <p:nvPr/>
        </p:nvGrpSpPr>
        <p:grpSpPr>
          <a:xfrm flipH="1">
            <a:off x="8494493" y="0"/>
            <a:ext cx="649180" cy="5144627"/>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68" name="Shape 68"/>
          <p:cNvSpPr/>
          <p:nvPr/>
        </p:nvSpPr>
        <p:spPr>
          <a:xfrm>
            <a:off x="0" y="4743450"/>
            <a:ext cx="9144000" cy="401099"/>
          </a:xfrm>
          <a:prstGeom prst="rect">
            <a:avLst/>
          </a:prstGeom>
          <a:solidFill>
            <a:schemeClr val="dk1">
              <a:alpha val="14901"/>
            </a:schemeClr>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lt2"/>
              </a:buClr>
              <a:buSzPct val="100000"/>
              <a:buFont typeface="Trebuchet MS"/>
              <a:buNone/>
              <a:defRPr sz="3600" b="1">
                <a:solidFill>
                  <a:schemeClr val="lt2"/>
                </a:solidFill>
                <a:latin typeface="Trebuchet MS"/>
                <a:ea typeface="Trebuchet MS"/>
                <a:cs typeface="Trebuchet MS"/>
                <a:sym typeface="Trebuchet MS"/>
              </a:defRPr>
            </a:lvl1pPr>
            <a:lvl2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2pPr>
            <a:lvl3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3pPr>
            <a:lvl4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4pPr>
            <a:lvl5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5pPr>
            <a:lvl6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6pPr>
            <a:lvl7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7pPr>
            <a:lvl8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8pPr>
            <a:lvl9pPr marL="0" indent="228600">
              <a:buClr>
                <a:schemeClr val="lt2"/>
              </a:buClr>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marL="742950" indent="-13335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marL="1143000" indent="-7620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marL="16002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marL="20574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marL="25146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marL="29718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marL="34290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marL="3886200" indent="-1143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_dl2L4v6ec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youtube.com/watch?v=0R--FtzSx2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oetryintranslation.com/PITBR/Greek/OdindexOP.htm#Perimed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poetryintranslation.com/PITBR/Greek/OdindexBCDE.htm#Euryloch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69"/>
        <p:cNvGrpSpPr/>
        <p:nvPr/>
      </p:nvGrpSpPr>
      <p:grpSpPr>
        <a:xfrm>
          <a:off x="0" y="0"/>
          <a:ext cx="0" cy="0"/>
          <a:chOff x="0" y="0"/>
          <a:chExt cx="0" cy="0"/>
        </a:xfrm>
      </p:grpSpPr>
      <p:sp>
        <p:nvSpPr>
          <p:cNvPr id="70" name="Shape 70"/>
          <p:cNvSpPr txBox="1"/>
          <p:nvPr/>
        </p:nvSpPr>
        <p:spPr>
          <a:xfrm>
            <a:off x="1278500" y="855800"/>
            <a:ext cx="6154799" cy="1357199"/>
          </a:xfrm>
          <a:prstGeom prst="rect">
            <a:avLst/>
          </a:prstGeom>
        </p:spPr>
        <p:txBody>
          <a:bodyPr lIns="91425" tIns="91425" rIns="91425" bIns="91425" anchor="t" anchorCtr="0">
            <a:noAutofit/>
          </a:bodyPr>
          <a:lstStyle/>
          <a:p>
            <a:pPr lvl="0" algn="ctr" rtl="0">
              <a:buNone/>
            </a:pPr>
            <a:r>
              <a:rPr lang="en" sz="2400">
                <a:solidFill>
                  <a:srgbClr val="351C75"/>
                </a:solidFill>
              </a:rPr>
              <a:t>The Sirens</a:t>
            </a:r>
          </a:p>
          <a:p>
            <a:pPr lvl="0" algn="ctr" rtl="0">
              <a:buNone/>
            </a:pPr>
            <a:r>
              <a:rPr lang="en" sz="2400">
                <a:solidFill>
                  <a:srgbClr val="351C75"/>
                </a:solidFill>
              </a:rPr>
              <a:t>&amp;</a:t>
            </a:r>
          </a:p>
          <a:p>
            <a:pPr algn="ctr">
              <a:buNone/>
            </a:pPr>
            <a:r>
              <a:rPr lang="en" sz="2400">
                <a:solidFill>
                  <a:srgbClr val="351C75"/>
                </a:solidFill>
              </a:rPr>
              <a:t>Scylla and Charybdis</a:t>
            </a:r>
          </a:p>
        </p:txBody>
      </p:sp>
      <p:sp>
        <p:nvSpPr>
          <p:cNvPr id="71" name="Shape 71"/>
          <p:cNvSpPr/>
          <p:nvPr/>
        </p:nvSpPr>
        <p:spPr>
          <a:xfrm>
            <a:off x="77799" y="1616525"/>
            <a:ext cx="2723025" cy="1504149"/>
          </a:xfrm>
          <a:prstGeom prst="rect">
            <a:avLst/>
          </a:prstGeom>
          <a:blipFill>
            <a:blip r:embed="rId3"/>
            <a:stretch>
              <a:fillRect/>
            </a:stretch>
          </a:blipFill>
        </p:spPr>
      </p:sp>
      <p:sp>
        <p:nvSpPr>
          <p:cNvPr id="72" name="Shape 72"/>
          <p:cNvSpPr/>
          <p:nvPr/>
        </p:nvSpPr>
        <p:spPr>
          <a:xfrm>
            <a:off x="6250000" y="476375"/>
            <a:ext cx="2532850" cy="3935576"/>
          </a:xfrm>
          <a:prstGeom prst="rect">
            <a:avLst/>
          </a:prstGeom>
          <a:blipFill>
            <a:blip r:embed="rId4"/>
            <a:stretch>
              <a:fillRect/>
            </a:stretch>
          </a:blipFill>
        </p:spPr>
      </p:sp>
      <p:sp>
        <p:nvSpPr>
          <p:cNvPr id="73" name="Shape 73"/>
          <p:cNvSpPr txBox="1">
            <a:spLocks noGrp="1"/>
          </p:cNvSpPr>
          <p:nvPr>
            <p:ph type="subTitle" idx="1"/>
          </p:nvPr>
        </p:nvSpPr>
        <p:spPr>
          <a:xfrm>
            <a:off x="469700" y="2914625"/>
            <a:ext cx="7772400" cy="658500"/>
          </a:xfrm>
          <a:prstGeom prst="rect">
            <a:avLst/>
          </a:prstGeom>
        </p:spPr>
        <p:txBody>
          <a:bodyPr lIns="91425" tIns="91425" rIns="91425" bIns="91425" anchor="t" anchorCtr="0">
            <a:noAutofit/>
          </a:bodyPr>
          <a:lstStyle/>
          <a:p>
            <a:pPr lvl="0" rtl="0">
              <a:buNone/>
            </a:pPr>
            <a:r>
              <a:rPr lang="en">
                <a:solidFill>
                  <a:srgbClr val="351C75"/>
                </a:solidFill>
              </a:rPr>
              <a:t>By: Olivia Dellacava </a:t>
            </a:r>
          </a:p>
          <a:p>
            <a:pPr lvl="0" rtl="0">
              <a:buNone/>
            </a:pPr>
            <a:r>
              <a:rPr lang="en">
                <a:solidFill>
                  <a:srgbClr val="351C75"/>
                </a:solidFill>
              </a:rPr>
              <a:t>&amp;</a:t>
            </a:r>
          </a:p>
          <a:p>
            <a:pPr lvl="0" rtl="0">
              <a:buNone/>
            </a:pPr>
            <a:r>
              <a:rPr lang="en">
                <a:solidFill>
                  <a:srgbClr val="351C75"/>
                </a:solidFill>
              </a:rPr>
              <a:t>Zoe Telenick</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fade">
                                      <p:cBhvr>
                                        <p:cTn id="12" dur="1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Discussion Questions</a:t>
            </a:r>
          </a:p>
        </p:txBody>
      </p:sp>
      <p:sp>
        <p:nvSpPr>
          <p:cNvPr id="137" name="Shape 13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lt2"/>
              </a:buClr>
              <a:buSzPct val="166666"/>
              <a:buFont typeface="Arial"/>
              <a:buChar char="•"/>
            </a:pPr>
            <a:r>
              <a:rPr lang="en">
                <a:solidFill>
                  <a:schemeClr val="lt2"/>
                </a:solidFill>
              </a:rPr>
              <a:t>Why did Circe help Odysseus?</a:t>
            </a:r>
          </a:p>
          <a:p>
            <a:pPr marL="457200" lvl="0" indent="-419100" rtl="0">
              <a:buClr>
                <a:schemeClr val="lt2"/>
              </a:buClr>
              <a:buSzPct val="166666"/>
              <a:buFont typeface="Arial"/>
              <a:buChar char="•"/>
            </a:pPr>
            <a:r>
              <a:rPr lang="en">
                <a:solidFill>
                  <a:schemeClr val="lt2"/>
                </a:solidFill>
              </a:rPr>
              <a:t>Why is Odysseus the only one who listens to the song?</a:t>
            </a:r>
          </a:p>
          <a:p>
            <a:pPr marL="457200" lvl="0" indent="-419100" rtl="0">
              <a:buClr>
                <a:schemeClr val="lt2"/>
              </a:buClr>
              <a:buSzPct val="166666"/>
              <a:buFont typeface="Arial"/>
              <a:buChar char="•"/>
            </a:pPr>
            <a:r>
              <a:rPr lang="en">
                <a:solidFill>
                  <a:schemeClr val="lt2"/>
                </a:solidFill>
              </a:rPr>
              <a:t>Why do you think Odysseus chooses Scylla?</a:t>
            </a:r>
          </a:p>
          <a:p>
            <a:pPr marL="457200" lvl="0" indent="-419100" rtl="0">
              <a:buClr>
                <a:schemeClr val="lt2"/>
              </a:buClr>
              <a:buSzPct val="166666"/>
              <a:buFont typeface="Arial"/>
              <a:buChar char="•"/>
            </a:pPr>
            <a:r>
              <a:rPr lang="en">
                <a:solidFill>
                  <a:schemeClr val="lt2"/>
                </a:solidFill>
              </a:rPr>
              <a:t>What do you think the Sirens song meant?</a:t>
            </a:r>
          </a:p>
          <a:p>
            <a:endParaRPr lang="en">
              <a:solidFill>
                <a:schemeClr val="lt2"/>
              </a:solidFill>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2259525" y="100575"/>
            <a:ext cx="4032900" cy="857400"/>
          </a:xfrm>
          <a:prstGeom prst="rect">
            <a:avLst/>
          </a:prstGeom>
        </p:spPr>
        <p:txBody>
          <a:bodyPr lIns="91425" tIns="91425" rIns="91425" bIns="91425" anchor="b" anchorCtr="0">
            <a:noAutofit/>
          </a:bodyPr>
          <a:lstStyle/>
          <a:p>
            <a:pPr>
              <a:buNone/>
            </a:pPr>
            <a:r>
              <a:rPr lang="en">
                <a:solidFill>
                  <a:srgbClr val="741B47"/>
                </a:solidFill>
              </a:rPr>
              <a:t>The Sirens Song</a:t>
            </a:r>
          </a:p>
        </p:txBody>
      </p:sp>
      <p:sp>
        <p:nvSpPr>
          <p:cNvPr id="143" name="Shape 143"/>
          <p:cNvSpPr txBox="1">
            <a:spLocks noGrp="1"/>
          </p:cNvSpPr>
          <p:nvPr>
            <p:ph type="body" idx="1"/>
          </p:nvPr>
        </p:nvSpPr>
        <p:spPr>
          <a:xfrm>
            <a:off x="457200" y="1200150"/>
            <a:ext cx="8229600" cy="2552100"/>
          </a:xfrm>
          <a:prstGeom prst="rect">
            <a:avLst/>
          </a:prstGeom>
        </p:spPr>
        <p:txBody>
          <a:bodyPr lIns="91425" tIns="91425" rIns="91425" bIns="91425" anchor="t" anchorCtr="0">
            <a:noAutofit/>
          </a:bodyPr>
          <a:lstStyle/>
          <a:p>
            <a:pPr lvl="0" algn="ctr" rtl="0">
              <a:buNone/>
            </a:pPr>
            <a:r>
              <a:rPr lang="en" sz="1400">
                <a:solidFill>
                  <a:srgbClr val="741B47"/>
                </a:solidFill>
              </a:rPr>
              <a:t>This way, oh turn your bows, Achae’s glory, As all the world allows- Moor and be merry</a:t>
            </a:r>
          </a:p>
          <a:p>
            <a:pPr lvl="0" algn="ctr" rtl="0">
              <a:buNone/>
            </a:pPr>
            <a:r>
              <a:rPr lang="en" sz="1400">
                <a:solidFill>
                  <a:srgbClr val="741B47"/>
                </a:solidFill>
              </a:rPr>
              <a:t>Sweet coupled airs we sing, No lonely seafarer Holds clear of entering Our green mirror</a:t>
            </a:r>
          </a:p>
          <a:p>
            <a:pPr lvl="0" algn="ctr" rtl="0">
              <a:buNone/>
            </a:pPr>
            <a:r>
              <a:rPr lang="en" sz="1400">
                <a:solidFill>
                  <a:srgbClr val="741B47"/>
                </a:solidFill>
              </a:rPr>
              <a:t>Pleased by each purling notre Like honey twining From her throat and my throat Who lies a-pining?</a:t>
            </a:r>
          </a:p>
          <a:p>
            <a:pPr lvl="0" algn="ctr" rtl="0">
              <a:buNone/>
            </a:pPr>
            <a:r>
              <a:rPr lang="en" sz="1400">
                <a:solidFill>
                  <a:srgbClr val="741B47"/>
                </a:solidFill>
              </a:rPr>
              <a:t>Sea rovers here take joy Voyaging onward, As our song of Troy Graybeard and rower-boy Goeth more learned</a:t>
            </a:r>
          </a:p>
          <a:p>
            <a:pPr lvl="0" algn="ctr" rtl="0">
              <a:buNone/>
            </a:pPr>
            <a:r>
              <a:rPr lang="en" sz="1400">
                <a:solidFill>
                  <a:srgbClr val="741B47"/>
                </a:solidFill>
              </a:rPr>
              <a:t>All feats on that great field In the long warfare, Dark days the bright gods willed, Wounds you bore there Argos old soldiery</a:t>
            </a:r>
          </a:p>
          <a:p>
            <a:pPr lvl="0" algn="ctr" rtl="0">
              <a:buNone/>
            </a:pPr>
            <a:r>
              <a:rPr lang="en" sz="1400">
                <a:solidFill>
                  <a:srgbClr val="741B47"/>
                </a:solidFill>
              </a:rPr>
              <a:t> Oh Troy beach teeming, Charmed out of time we see, No life on Earth can be hid from our dreaming</a:t>
            </a:r>
          </a:p>
          <a:p>
            <a:pPr lvl="0" algn="ctr" rtl="0">
              <a:buNone/>
            </a:pPr>
            <a:r>
              <a:rPr lang="en" sz="1100" u="sng">
                <a:solidFill>
                  <a:schemeClr val="hlink"/>
                </a:solidFill>
                <a:latin typeface="Arial"/>
                <a:ea typeface="Arial"/>
                <a:cs typeface="Arial"/>
                <a:sym typeface="Arial"/>
                <a:hlinkClick r:id="rId3"/>
              </a:rPr>
              <a:t>http://www.youtube.com/watch?v=_dl2L4v6ecM</a:t>
            </a:r>
          </a:p>
          <a:p>
            <a:pPr lvl="0" algn="ctr" rtl="0">
              <a:buNone/>
            </a:pPr>
            <a:r>
              <a:rPr lang="en" sz="1100" u="sng">
                <a:solidFill>
                  <a:schemeClr val="hlink"/>
                </a:solidFill>
                <a:latin typeface="Arial"/>
                <a:ea typeface="Arial"/>
                <a:cs typeface="Arial"/>
                <a:sym typeface="Arial"/>
                <a:hlinkClick r:id="rId4"/>
              </a:rPr>
              <a:t>http://www.youtube.com/watch?v=0R--FtzSx2o</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500425" y="223253"/>
            <a:ext cx="8229600" cy="857400"/>
          </a:xfrm>
          <a:prstGeom prst="rect">
            <a:avLst/>
          </a:prstGeom>
        </p:spPr>
        <p:txBody>
          <a:bodyPr lIns="91425" tIns="91425" rIns="91425" bIns="91425" anchor="b" anchorCtr="0">
            <a:noAutofit/>
          </a:bodyPr>
          <a:lstStyle/>
          <a:p>
            <a:pPr>
              <a:buNone/>
            </a:pPr>
            <a:r>
              <a:rPr lang="en">
                <a:solidFill>
                  <a:srgbClr val="990000"/>
                </a:solidFill>
              </a:rPr>
              <a:t>Background</a:t>
            </a:r>
          </a:p>
        </p:txBody>
      </p:sp>
      <p:sp>
        <p:nvSpPr>
          <p:cNvPr id="79" name="Shape 79"/>
          <p:cNvSpPr txBox="1">
            <a:spLocks noGrp="1"/>
          </p:cNvSpPr>
          <p:nvPr>
            <p:ph type="body" idx="1"/>
          </p:nvPr>
        </p:nvSpPr>
        <p:spPr>
          <a:xfrm>
            <a:off x="457200" y="1200150"/>
            <a:ext cx="8229600" cy="2035499"/>
          </a:xfrm>
          <a:prstGeom prst="rect">
            <a:avLst/>
          </a:prstGeom>
        </p:spPr>
        <p:txBody>
          <a:bodyPr lIns="91425" tIns="91425" rIns="91425" bIns="91425" anchor="t" anchorCtr="0">
            <a:noAutofit/>
          </a:bodyPr>
          <a:lstStyle/>
          <a:p>
            <a:pPr>
              <a:buNone/>
            </a:pPr>
            <a:r>
              <a:rPr lang="en" sz="2400">
                <a:solidFill>
                  <a:srgbClr val="990000"/>
                </a:solidFill>
              </a:rPr>
              <a:t>When Odysseus returned to Aeaea the goddess Circe warned him about beasts and trouble that was to come. Such beasts include, the Sirens, the whirlpool CHarybdis and the cattle of the sun God. From there, Odysseus returns to his crew and they continue their journey home.</a:t>
            </a:r>
          </a:p>
        </p:txBody>
      </p:sp>
      <p:sp>
        <p:nvSpPr>
          <p:cNvPr id="80" name="Shape 80"/>
          <p:cNvSpPr/>
          <p:nvPr/>
        </p:nvSpPr>
        <p:spPr>
          <a:xfrm>
            <a:off x="2197150" y="3235650"/>
            <a:ext cx="3346849" cy="1907849"/>
          </a:xfrm>
          <a:prstGeom prst="rect">
            <a:avLst/>
          </a:prstGeom>
          <a:blipFill>
            <a:blip r:embed="rId3"/>
            <a:stretch>
              <a:fillRect/>
            </a:stretch>
          </a:blipFill>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509075" y="180053"/>
            <a:ext cx="8229600" cy="857400"/>
          </a:xfrm>
          <a:prstGeom prst="rect">
            <a:avLst/>
          </a:prstGeom>
        </p:spPr>
        <p:txBody>
          <a:bodyPr lIns="91425" tIns="91425" rIns="91425" bIns="91425" anchor="b" anchorCtr="0">
            <a:noAutofit/>
          </a:bodyPr>
          <a:lstStyle/>
          <a:p>
            <a:pPr>
              <a:buNone/>
            </a:pPr>
            <a:r>
              <a:rPr lang="en">
                <a:solidFill>
                  <a:srgbClr val="1155CC"/>
                </a:solidFill>
              </a:rPr>
              <a:t> Summary of Sections</a:t>
            </a:r>
          </a:p>
        </p:txBody>
      </p:sp>
      <p:sp>
        <p:nvSpPr>
          <p:cNvPr id="86" name="Shape 86"/>
          <p:cNvSpPr txBox="1">
            <a:spLocks noGrp="1"/>
          </p:cNvSpPr>
          <p:nvPr>
            <p:ph type="body" idx="1"/>
          </p:nvPr>
        </p:nvSpPr>
        <p:spPr>
          <a:xfrm>
            <a:off x="560950" y="883525"/>
            <a:ext cx="3493499" cy="3715499"/>
          </a:xfrm>
          <a:prstGeom prst="rect">
            <a:avLst/>
          </a:prstGeom>
        </p:spPr>
        <p:txBody>
          <a:bodyPr lIns="91425" tIns="91425" rIns="91425" bIns="91425" anchor="t" anchorCtr="0">
            <a:noAutofit/>
          </a:bodyPr>
          <a:lstStyle/>
          <a:p>
            <a:pPr lvl="0" rtl="0">
              <a:buNone/>
            </a:pPr>
            <a:r>
              <a:rPr lang="en" sz="1400" b="1" u="sng">
                <a:solidFill>
                  <a:srgbClr val="0B5394"/>
                </a:solidFill>
              </a:rPr>
              <a:t>The Sirens </a:t>
            </a:r>
          </a:p>
          <a:p>
            <a:pPr marL="457200" lvl="0" indent="-317500" rtl="0">
              <a:buClr>
                <a:srgbClr val="0B5394"/>
              </a:buClr>
              <a:buSzPct val="100000"/>
              <a:buFont typeface="Trebuchet MS"/>
              <a:buChar char="●"/>
            </a:pPr>
            <a:r>
              <a:rPr lang="en" sz="1400">
                <a:solidFill>
                  <a:srgbClr val="0B5394"/>
                </a:solidFill>
              </a:rPr>
              <a:t>Circe asked Odysseus alone to listen to the song of the Sirens</a:t>
            </a:r>
          </a:p>
          <a:p>
            <a:endParaRPr lang="en" sz="1400">
              <a:solidFill>
                <a:srgbClr val="0B5394"/>
              </a:solidFill>
            </a:endParaRPr>
          </a:p>
          <a:p>
            <a:pPr marL="457200" lvl="0" indent="-317500" rtl="0">
              <a:buClr>
                <a:srgbClr val="0B5394"/>
              </a:buClr>
              <a:buSzPct val="100000"/>
              <a:buFont typeface="Trebuchet MS"/>
              <a:buChar char="●"/>
            </a:pPr>
            <a:r>
              <a:rPr lang="en" sz="1400">
                <a:solidFill>
                  <a:srgbClr val="0B5394"/>
                </a:solidFill>
              </a:rPr>
              <a:t>Odysseus is clever and puts wax in crews ears so they can’t hear</a:t>
            </a:r>
          </a:p>
          <a:p>
            <a:pPr marL="457200" lvl="0" indent="-317500" rtl="0">
              <a:buClr>
                <a:srgbClr val="0B5394"/>
              </a:buClr>
              <a:buSzPct val="100000"/>
              <a:buFont typeface="Trebuchet MS"/>
              <a:buChar char="●"/>
            </a:pPr>
            <a:r>
              <a:rPr lang="en" sz="1400">
                <a:solidFill>
                  <a:srgbClr val="0B5394"/>
                </a:solidFill>
              </a:rPr>
              <a:t>Odysseus has the crew tie him up so he cannot try and get any closer to the creatures</a:t>
            </a:r>
          </a:p>
          <a:p>
            <a:pPr marL="457200" lvl="0" indent="-317500" rtl="0">
              <a:buClr>
                <a:srgbClr val="0B5394"/>
              </a:buClr>
              <a:buSzPct val="100000"/>
              <a:buFont typeface="Trebuchet MS"/>
              <a:buChar char="●"/>
            </a:pPr>
            <a:r>
              <a:rPr lang="en" sz="1400">
                <a:solidFill>
                  <a:srgbClr val="0B5394"/>
                </a:solidFill>
              </a:rPr>
              <a:t>Oce they are close enough to the Sirens so they can hear their song, Odysseus begins to struggle, trying to get closer to the creatures</a:t>
            </a:r>
          </a:p>
          <a:p>
            <a:pPr marL="457200" lvl="0" indent="-317500" rtl="0">
              <a:buClr>
                <a:srgbClr val="0B5394"/>
              </a:buClr>
              <a:buSzPct val="100000"/>
              <a:buFont typeface="Trebuchet MS"/>
              <a:buChar char="●"/>
            </a:pPr>
            <a:r>
              <a:rPr lang="en" sz="1400">
                <a:solidFill>
                  <a:srgbClr val="0B5394"/>
                </a:solidFill>
              </a:rPr>
              <a:t>the crew holds him down when Odysseus struggles</a:t>
            </a:r>
          </a:p>
          <a:p>
            <a:pPr marL="457200" lvl="0" indent="-317500" rtl="0">
              <a:buClr>
                <a:srgbClr val="0B5394"/>
              </a:buClr>
              <a:buSzPct val="100000"/>
              <a:buFont typeface="Trebuchet MS"/>
              <a:buChar char="●"/>
            </a:pPr>
            <a:r>
              <a:rPr lang="en" sz="1400">
                <a:solidFill>
                  <a:srgbClr val="0B5394"/>
                </a:solidFill>
              </a:rPr>
              <a:t>The crew and Odysseus  get by safely</a:t>
            </a:r>
          </a:p>
        </p:txBody>
      </p:sp>
      <p:sp>
        <p:nvSpPr>
          <p:cNvPr id="87" name="Shape 87"/>
          <p:cNvSpPr txBox="1"/>
          <p:nvPr/>
        </p:nvSpPr>
        <p:spPr>
          <a:xfrm>
            <a:off x="4892800" y="976825"/>
            <a:ext cx="3561599" cy="3622199"/>
          </a:xfrm>
          <a:prstGeom prst="rect">
            <a:avLst/>
          </a:prstGeom>
        </p:spPr>
        <p:txBody>
          <a:bodyPr lIns="91425" tIns="91425" rIns="91425" bIns="91425" anchor="t" anchorCtr="0">
            <a:noAutofit/>
          </a:bodyPr>
          <a:lstStyle/>
          <a:p>
            <a:pPr lvl="0" rtl="0">
              <a:buNone/>
            </a:pPr>
            <a:r>
              <a:rPr lang="en" b="1" u="sng">
                <a:solidFill>
                  <a:srgbClr val="0B5394"/>
                </a:solidFill>
              </a:rPr>
              <a:t>Scylla and Charybdis</a:t>
            </a:r>
          </a:p>
          <a:p>
            <a:pPr marL="457200" lvl="0" indent="-317500" rtl="0">
              <a:buClr>
                <a:srgbClr val="0B5394"/>
              </a:buClr>
              <a:buSzPct val="100000"/>
              <a:buFont typeface="Arial"/>
              <a:buChar char="●"/>
            </a:pPr>
            <a:r>
              <a:rPr lang="en">
                <a:solidFill>
                  <a:srgbClr val="0B5394"/>
                </a:solidFill>
              </a:rPr>
              <a:t>shortly after escaping the sirens they are met with smoke and white water</a:t>
            </a:r>
          </a:p>
          <a:p>
            <a:pPr marL="457200" lvl="0" indent="-317500" rtl="0">
              <a:buClr>
                <a:srgbClr val="0B5394"/>
              </a:buClr>
              <a:buSzPct val="100000"/>
              <a:buFont typeface="Arial"/>
              <a:buChar char="●"/>
            </a:pPr>
            <a:r>
              <a:rPr lang="en">
                <a:solidFill>
                  <a:srgbClr val="0B5394"/>
                </a:solidFill>
              </a:rPr>
              <a:t>the crew is terrified and Odysseus has to calm them by encouraging them</a:t>
            </a:r>
          </a:p>
          <a:p>
            <a:pPr marL="457200" lvl="0" indent="-317500" rtl="0">
              <a:buClr>
                <a:srgbClr val="0B5394"/>
              </a:buClr>
              <a:buSzPct val="100000"/>
              <a:buFont typeface="Arial"/>
              <a:buChar char="●"/>
            </a:pPr>
            <a:r>
              <a:rPr lang="en">
                <a:solidFill>
                  <a:srgbClr val="0B5394"/>
                </a:solidFill>
              </a:rPr>
              <a:t>He says he will protect them</a:t>
            </a:r>
          </a:p>
          <a:p>
            <a:pPr marL="457200" lvl="0" indent="-317500" rtl="0">
              <a:buClr>
                <a:srgbClr val="0B5394"/>
              </a:buClr>
              <a:buSzPct val="100000"/>
              <a:buFont typeface="Arial"/>
              <a:buChar char="●"/>
            </a:pPr>
            <a:r>
              <a:rPr lang="en">
                <a:solidFill>
                  <a:srgbClr val="0B5394"/>
                </a:solidFill>
              </a:rPr>
              <a:t>crew is kind of cowardly</a:t>
            </a:r>
          </a:p>
          <a:p>
            <a:pPr marL="457200" lvl="0" indent="-317500" rtl="0">
              <a:buClr>
                <a:srgbClr val="0B5394"/>
              </a:buClr>
              <a:buSzPct val="100000"/>
              <a:buFont typeface="Arial"/>
              <a:buChar char="●"/>
            </a:pPr>
            <a:r>
              <a:rPr lang="en">
                <a:solidFill>
                  <a:srgbClr val="0B5394"/>
                </a:solidFill>
              </a:rPr>
              <a:t>Odysseus does not tell them that they are going to face Scylla</a:t>
            </a:r>
          </a:p>
          <a:p>
            <a:pPr marL="457200" lvl="0" indent="-317500" rtl="0">
              <a:buClr>
                <a:srgbClr val="0B5394"/>
              </a:buClr>
              <a:buSzPct val="100000"/>
              <a:buFont typeface="Arial"/>
              <a:buChar char="●"/>
            </a:pPr>
            <a:r>
              <a:rPr lang="en">
                <a:solidFill>
                  <a:srgbClr val="0B5394"/>
                </a:solidFill>
              </a:rPr>
              <a:t>Scylla shows herself and causes havoc amongst the ship</a:t>
            </a:r>
          </a:p>
          <a:p>
            <a:pPr marL="457200" lvl="0" indent="-317500" rtl="0">
              <a:buClr>
                <a:srgbClr val="0B5394"/>
              </a:buClr>
              <a:buSzPct val="100000"/>
              <a:buFont typeface="Arial"/>
              <a:buChar char="●"/>
            </a:pPr>
            <a:r>
              <a:rPr lang="en">
                <a:solidFill>
                  <a:srgbClr val="0B5394"/>
                </a:solidFill>
              </a:rPr>
              <a:t>Takes six of best men in the crew</a:t>
            </a:r>
          </a:p>
          <a:p>
            <a:pPr marL="457200" lvl="0" indent="-317500" rtl="0">
              <a:buClr>
                <a:srgbClr val="0B5394"/>
              </a:buClr>
              <a:buSzPct val="100000"/>
              <a:buFont typeface="Arial"/>
              <a:buChar char="●"/>
            </a:pPr>
            <a:r>
              <a:rPr lang="en">
                <a:solidFill>
                  <a:srgbClr val="0B5394"/>
                </a:solidFill>
              </a:rPr>
              <a:t>odysseus pitys them and feels bad for not being able to save them </a:t>
            </a:r>
          </a:p>
          <a:p>
            <a:pPr marL="457200" lvl="0" indent="-317500" rtl="0">
              <a:buClr>
                <a:srgbClr val="0B5394"/>
              </a:buClr>
              <a:buSzPct val="100000"/>
              <a:buFont typeface="Arial"/>
              <a:buChar char="●"/>
            </a:pPr>
            <a:r>
              <a:rPr lang="en">
                <a:solidFill>
                  <a:srgbClr val="0B5394"/>
                </a:solidFill>
              </a:rPr>
              <a:t>They continue on in their journey leaving Scylla and Charybdis behind</a:t>
            </a:r>
          </a:p>
        </p:txBody>
      </p:sp>
      <p:sp>
        <p:nvSpPr>
          <p:cNvPr id="88" name="Shape 88"/>
          <p:cNvSpPr/>
          <p:nvPr/>
        </p:nvSpPr>
        <p:spPr>
          <a:xfrm>
            <a:off x="5625850" y="0"/>
            <a:ext cx="2095500" cy="1028700"/>
          </a:xfrm>
          <a:prstGeom prst="rect">
            <a:avLst/>
          </a:prstGeom>
          <a:blipFill>
            <a:blip r:embed="rId3"/>
            <a:stretch>
              <a:fillRect/>
            </a:stretch>
          </a:blipFill>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sz="3000">
                <a:solidFill>
                  <a:srgbClr val="60A36B"/>
                </a:solidFill>
              </a:rPr>
              <a:t>Characters of the Sirens and Scylla and Charybdis</a:t>
            </a:r>
          </a:p>
        </p:txBody>
      </p:sp>
      <p:sp>
        <p:nvSpPr>
          <p:cNvPr id="94" name="Shape 94"/>
          <p:cNvSpPr txBox="1">
            <a:spLocks noGrp="1"/>
          </p:cNvSpPr>
          <p:nvPr>
            <p:ph type="body" idx="1"/>
          </p:nvPr>
        </p:nvSpPr>
        <p:spPr>
          <a:xfrm>
            <a:off x="457200" y="1179375"/>
            <a:ext cx="3121799" cy="3725699"/>
          </a:xfrm>
          <a:prstGeom prst="rect">
            <a:avLst/>
          </a:prstGeom>
        </p:spPr>
        <p:txBody>
          <a:bodyPr lIns="91425" tIns="91425" rIns="91425" bIns="91425" anchor="t" anchorCtr="0">
            <a:noAutofit/>
          </a:bodyPr>
          <a:lstStyle/>
          <a:p>
            <a:pPr marL="457200" lvl="0" indent="-317500" rtl="0">
              <a:buClr>
                <a:srgbClr val="60A36B"/>
              </a:buClr>
              <a:buSzPct val="166666"/>
              <a:buFont typeface="Arial"/>
              <a:buChar char="•"/>
            </a:pPr>
            <a:r>
              <a:rPr lang="en" sz="1400">
                <a:solidFill>
                  <a:srgbClr val="60A36B"/>
                </a:solidFill>
              </a:rPr>
              <a:t>Odysseus: A king of Ithaca. Odysseus  is brave and wise. However, in the Sirens, we see Odysseus give into desire and go against what he believes in </a:t>
            </a:r>
          </a:p>
          <a:p>
            <a:pPr marL="457200" lvl="0" indent="-317500" rtl="0">
              <a:buClr>
                <a:srgbClr val="60A36B"/>
              </a:buClr>
              <a:buSzPct val="166666"/>
              <a:buFont typeface="Arial"/>
              <a:buChar char="•"/>
            </a:pPr>
            <a:r>
              <a:rPr lang="en" sz="1400">
                <a:solidFill>
                  <a:srgbClr val="60A36B"/>
                </a:solidFill>
              </a:rPr>
              <a:t>Circe: is a minor goddess of magic who provides Odysseus advice on his enemies Odysseus would face.  </a:t>
            </a:r>
          </a:p>
          <a:p>
            <a:pPr marL="457200" lvl="0" indent="-317500" rtl="0">
              <a:buClr>
                <a:srgbClr val="60A36B"/>
              </a:buClr>
              <a:buSzPct val="166666"/>
              <a:buFont typeface="Arial"/>
              <a:buChar char="•"/>
            </a:pPr>
            <a:r>
              <a:rPr lang="en" sz="1400">
                <a:solidFill>
                  <a:srgbClr val="60A36B"/>
                </a:solidFill>
              </a:rPr>
              <a:t>Sirens:Mythical beings who lure men into rocky shores with their beautiful voices and cause them to crash</a:t>
            </a:r>
          </a:p>
          <a:p>
            <a:pPr marL="457200" lvl="0" indent="-317500">
              <a:buClr>
                <a:srgbClr val="60A36B"/>
              </a:buClr>
              <a:buSzPct val="166666"/>
              <a:buFont typeface="Arial"/>
              <a:buChar char="•"/>
            </a:pPr>
            <a:r>
              <a:rPr lang="en" sz="1400">
                <a:solidFill>
                  <a:srgbClr val="60A36B"/>
                </a:solidFill>
              </a:rPr>
              <a:t>Odysseus’ men: Cowardly and foolish but loyal</a:t>
            </a:r>
          </a:p>
        </p:txBody>
      </p:sp>
      <p:sp>
        <p:nvSpPr>
          <p:cNvPr id="95" name="Shape 95"/>
          <p:cNvSpPr txBox="1"/>
          <p:nvPr/>
        </p:nvSpPr>
        <p:spPr>
          <a:xfrm>
            <a:off x="5143500" y="1158375"/>
            <a:ext cx="3233100" cy="3767700"/>
          </a:xfrm>
          <a:prstGeom prst="rect">
            <a:avLst/>
          </a:prstGeom>
        </p:spPr>
        <p:txBody>
          <a:bodyPr lIns="91425" tIns="91425" rIns="91425" bIns="91425" anchor="t" anchorCtr="0">
            <a:noAutofit/>
          </a:bodyPr>
          <a:lstStyle/>
          <a:p>
            <a:endParaRPr/>
          </a:p>
        </p:txBody>
      </p:sp>
      <p:sp>
        <p:nvSpPr>
          <p:cNvPr id="96" name="Shape 96"/>
          <p:cNvSpPr txBox="1"/>
          <p:nvPr/>
        </p:nvSpPr>
        <p:spPr>
          <a:xfrm>
            <a:off x="4521100" y="1304625"/>
            <a:ext cx="3121799" cy="3475200"/>
          </a:xfrm>
          <a:prstGeom prst="rect">
            <a:avLst/>
          </a:prstGeom>
        </p:spPr>
        <p:txBody>
          <a:bodyPr lIns="91425" tIns="91425" rIns="91425" bIns="91425" anchor="t" anchorCtr="0">
            <a:noAutofit/>
          </a:bodyPr>
          <a:lstStyle/>
          <a:p>
            <a:pPr marL="457200" lvl="0" indent="-317500" rtl="0">
              <a:buClr>
                <a:srgbClr val="60A36B"/>
              </a:buClr>
              <a:buSzPct val="100000"/>
              <a:buFont typeface="Arial"/>
              <a:buChar char="●"/>
            </a:pPr>
            <a:r>
              <a:rPr lang="en">
                <a:solidFill>
                  <a:srgbClr val="60A36B"/>
                </a:solidFill>
              </a:rPr>
              <a:t>Odysseus: We see a kinder side of Odysseus. He is concerned for his crew, and tries to comfort them.</a:t>
            </a:r>
          </a:p>
          <a:p>
            <a:pPr marL="457200" lvl="0" indent="-317500" rtl="0">
              <a:buClr>
                <a:srgbClr val="60A36B"/>
              </a:buClr>
              <a:buSzPct val="100000"/>
              <a:buFont typeface="Arial"/>
              <a:buChar char="●"/>
            </a:pPr>
            <a:r>
              <a:rPr lang="en">
                <a:solidFill>
                  <a:srgbClr val="60A36B"/>
                </a:solidFill>
              </a:rPr>
              <a:t>Charybdis: A seas monster that makes its home in a narrow strait. The monster creates large whirlpool, a danger to ships.It could take down Odysseus’ entire ship.</a:t>
            </a:r>
          </a:p>
          <a:p>
            <a:pPr marL="457200" lvl="0" indent="-317500" rtl="0">
              <a:buClr>
                <a:srgbClr val="60A36B"/>
              </a:buClr>
              <a:buSzPct val="100000"/>
              <a:buFont typeface="Arial"/>
              <a:buChar char="●"/>
            </a:pPr>
            <a:r>
              <a:rPr lang="en">
                <a:solidFill>
                  <a:srgbClr val="60A36B"/>
                </a:solidFill>
              </a:rPr>
              <a:t>Scylla: Another sea monster, alongside Charybdis. Sailors would avoid Charybdis and go past Scylla instead.</a:t>
            </a:r>
          </a:p>
          <a:p>
            <a:endParaRPr lang="en">
              <a:solidFill>
                <a:srgbClr val="60A36B"/>
              </a:solidFill>
            </a:endParaRPr>
          </a:p>
        </p:txBody>
      </p:sp>
      <p:sp>
        <p:nvSpPr>
          <p:cNvPr id="97" name="Shape 97"/>
          <p:cNvSpPr/>
          <p:nvPr/>
        </p:nvSpPr>
        <p:spPr>
          <a:xfrm>
            <a:off x="3134800" y="496425"/>
            <a:ext cx="1783949" cy="808199"/>
          </a:xfrm>
          <a:prstGeom prst="rect">
            <a:avLst/>
          </a:prstGeom>
          <a:blipFill>
            <a:blip r:embed="rId3"/>
            <a:stretch>
              <a:fillRect/>
            </a:stretch>
          </a:blipFill>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0A36B"/>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solidFill>
                  <a:srgbClr val="A64D79"/>
                </a:solidFill>
              </a:rPr>
              <a:t>The Main Conflicts</a:t>
            </a:r>
          </a:p>
        </p:txBody>
      </p:sp>
      <p:sp>
        <p:nvSpPr>
          <p:cNvPr id="103" name="Shape 103"/>
          <p:cNvSpPr txBox="1">
            <a:spLocks noGrp="1"/>
          </p:cNvSpPr>
          <p:nvPr>
            <p:ph type="body" idx="1"/>
          </p:nvPr>
        </p:nvSpPr>
        <p:spPr>
          <a:xfrm>
            <a:off x="457200" y="1192950"/>
            <a:ext cx="3458699" cy="3732900"/>
          </a:xfrm>
          <a:prstGeom prst="rect">
            <a:avLst/>
          </a:prstGeom>
        </p:spPr>
        <p:txBody>
          <a:bodyPr lIns="91425" tIns="91425" rIns="91425" bIns="91425" anchor="t" anchorCtr="0">
            <a:noAutofit/>
          </a:bodyPr>
          <a:lstStyle/>
          <a:p>
            <a:pPr lvl="0" rtl="0">
              <a:buNone/>
            </a:pPr>
            <a:r>
              <a:rPr lang="en" sz="1800" b="1" u="sng">
                <a:solidFill>
                  <a:srgbClr val="A64D79"/>
                </a:solidFill>
              </a:rPr>
              <a:t>The Sirens </a:t>
            </a:r>
          </a:p>
          <a:p>
            <a:pPr marL="457200" lvl="0" indent="-342900" rtl="0">
              <a:buClr>
                <a:srgbClr val="A64D79"/>
              </a:buClr>
              <a:buSzPct val="100000"/>
              <a:buFont typeface="Trebuchet MS"/>
              <a:buChar char="●"/>
            </a:pPr>
            <a:r>
              <a:rPr lang="en" sz="1800">
                <a:solidFill>
                  <a:srgbClr val="A64D79"/>
                </a:solidFill>
              </a:rPr>
              <a:t>The Sirens will make the men crash their boat into the rocks</a:t>
            </a:r>
          </a:p>
          <a:p>
            <a:pPr marL="457200" lvl="0" indent="-342900" rtl="0">
              <a:buClr>
                <a:srgbClr val="A64D79"/>
              </a:buClr>
              <a:buSzPct val="100000"/>
              <a:buFont typeface="Trebuchet MS"/>
              <a:buChar char="●"/>
            </a:pPr>
            <a:r>
              <a:rPr lang="en" sz="1800">
                <a:solidFill>
                  <a:srgbClr val="A64D79"/>
                </a:solidFill>
              </a:rPr>
              <a:t>Odysseus has to keep the men from hearing the sirens, only he can hear the sirens.</a:t>
            </a:r>
          </a:p>
        </p:txBody>
      </p:sp>
      <p:sp>
        <p:nvSpPr>
          <p:cNvPr id="104" name="Shape 104"/>
          <p:cNvSpPr txBox="1"/>
          <p:nvPr/>
        </p:nvSpPr>
        <p:spPr>
          <a:xfrm>
            <a:off x="4659400" y="1175650"/>
            <a:ext cx="3475200" cy="3751799"/>
          </a:xfrm>
          <a:prstGeom prst="rect">
            <a:avLst/>
          </a:prstGeom>
        </p:spPr>
        <p:txBody>
          <a:bodyPr lIns="91425" tIns="91425" rIns="91425" bIns="91425" anchor="t" anchorCtr="0">
            <a:noAutofit/>
          </a:bodyPr>
          <a:lstStyle/>
          <a:p>
            <a:pPr lvl="0" rtl="0">
              <a:buNone/>
            </a:pPr>
            <a:r>
              <a:rPr lang="en" sz="1800" b="1" u="sng">
                <a:solidFill>
                  <a:srgbClr val="A64D79"/>
                </a:solidFill>
              </a:rPr>
              <a:t>Scylla and Charybdis</a:t>
            </a:r>
          </a:p>
          <a:p>
            <a:pPr marL="457200" lvl="0" indent="-342900" rtl="0">
              <a:buClr>
                <a:srgbClr val="A64D79"/>
              </a:buClr>
              <a:buSzPct val="100000"/>
              <a:buFont typeface="Arial"/>
              <a:buChar char="●"/>
            </a:pPr>
            <a:r>
              <a:rPr lang="en" sz="1800">
                <a:solidFill>
                  <a:srgbClr val="A64D79"/>
                </a:solidFill>
              </a:rPr>
              <a:t>Scylla is coming and will attack them </a:t>
            </a:r>
          </a:p>
          <a:p>
            <a:pPr marL="457200" lvl="0" indent="-342900" rtl="0">
              <a:buClr>
                <a:srgbClr val="A64D79"/>
              </a:buClr>
              <a:buSzPct val="100000"/>
              <a:buFont typeface="Arial"/>
              <a:buChar char="●"/>
            </a:pPr>
            <a:r>
              <a:rPr lang="en" sz="1800">
                <a:solidFill>
                  <a:srgbClr val="A64D79"/>
                </a:solidFill>
              </a:rPr>
              <a:t>Odysseus has to ready his crew for battle and make them less cowardly</a:t>
            </a:r>
          </a:p>
          <a:p>
            <a:pPr marL="457200" lvl="0" indent="-342900" rtl="0">
              <a:buClr>
                <a:srgbClr val="A64D79"/>
              </a:buClr>
              <a:buSzPct val="100000"/>
              <a:buFont typeface="Arial"/>
              <a:buChar char="●"/>
            </a:pPr>
            <a:r>
              <a:rPr lang="en" sz="1800">
                <a:solidFill>
                  <a:srgbClr val="A64D79"/>
                </a:solidFill>
              </a:rPr>
              <a:t>Scylla takes six men and Odysseus feels guilty and pities them</a:t>
            </a:r>
          </a:p>
          <a:p>
            <a:pPr marL="457200" lvl="0" indent="-342900">
              <a:buClr>
                <a:srgbClr val="A64D79"/>
              </a:buClr>
              <a:buSzPct val="100000"/>
              <a:buFont typeface="Arial"/>
              <a:buChar char="●"/>
            </a:pPr>
            <a:r>
              <a:rPr lang="en" sz="1800">
                <a:solidFill>
                  <a:srgbClr val="A64D79"/>
                </a:solidFill>
              </a:rPr>
              <a:t>He has to overcome his feelings and continue 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solidFill>
                  <a:srgbClr val="FF9900"/>
                </a:solidFill>
              </a:rPr>
              <a:t>Odysseus Motivation	</a:t>
            </a:r>
          </a:p>
        </p:txBody>
      </p:sp>
      <p:sp>
        <p:nvSpPr>
          <p:cNvPr id="110" name="Shape 110"/>
          <p:cNvSpPr txBox="1">
            <a:spLocks noGrp="1"/>
          </p:cNvSpPr>
          <p:nvPr>
            <p:ph type="body" idx="1"/>
          </p:nvPr>
        </p:nvSpPr>
        <p:spPr>
          <a:xfrm>
            <a:off x="457200" y="1200150"/>
            <a:ext cx="8229600" cy="2056799"/>
          </a:xfrm>
          <a:prstGeom prst="rect">
            <a:avLst/>
          </a:prstGeom>
        </p:spPr>
        <p:txBody>
          <a:bodyPr lIns="91425" tIns="91425" rIns="91425" bIns="91425" anchor="t" anchorCtr="0">
            <a:noAutofit/>
          </a:bodyPr>
          <a:lstStyle/>
          <a:p>
            <a:pPr>
              <a:buNone/>
            </a:pPr>
            <a:r>
              <a:rPr lang="en">
                <a:solidFill>
                  <a:srgbClr val="FF9900"/>
                </a:solidFill>
              </a:rPr>
              <a:t>Odysseus  had the same motivation in both stories. It was to get back to his wife Penelope who was waiting patiently for him back home with their son.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The Theme/message </a:t>
            </a:r>
          </a:p>
        </p:txBody>
      </p:sp>
      <p:sp>
        <p:nvSpPr>
          <p:cNvPr id="116" name="Shape 116"/>
          <p:cNvSpPr txBox="1">
            <a:spLocks noGrp="1"/>
          </p:cNvSpPr>
          <p:nvPr>
            <p:ph type="body" idx="1"/>
          </p:nvPr>
        </p:nvSpPr>
        <p:spPr>
          <a:xfrm>
            <a:off x="457200" y="1175650"/>
            <a:ext cx="3449999" cy="3750300"/>
          </a:xfrm>
          <a:prstGeom prst="rect">
            <a:avLst/>
          </a:prstGeom>
        </p:spPr>
        <p:txBody>
          <a:bodyPr lIns="91425" tIns="91425" rIns="91425" bIns="91425" anchor="t" anchorCtr="0">
            <a:noAutofit/>
          </a:bodyPr>
          <a:lstStyle/>
          <a:p>
            <a:pPr lvl="0" rtl="0">
              <a:buNone/>
            </a:pPr>
            <a:r>
              <a:rPr lang="en" sz="1400" b="1" u="sng">
                <a:solidFill>
                  <a:schemeClr val="lt2"/>
                </a:solidFill>
              </a:rPr>
              <a:t>The Sirens</a:t>
            </a:r>
          </a:p>
          <a:p>
            <a:pPr marL="457200" lvl="0" indent="-317500" rtl="0">
              <a:buClr>
                <a:schemeClr val="lt2"/>
              </a:buClr>
              <a:buSzPct val="100000"/>
              <a:buFont typeface="Trebuchet MS"/>
              <a:buChar char="●"/>
            </a:pPr>
            <a:r>
              <a:rPr lang="en" sz="1400">
                <a:solidFill>
                  <a:schemeClr val="lt2"/>
                </a:solidFill>
              </a:rPr>
              <a:t>Dont give into desires	</a:t>
            </a:r>
          </a:p>
          <a:p>
            <a:pPr marL="457200" lvl="0" indent="-317500" rtl="0">
              <a:buClr>
                <a:schemeClr val="lt2"/>
              </a:buClr>
              <a:buSzPct val="100000"/>
              <a:buFont typeface="Trebuchet MS"/>
              <a:buChar char="●"/>
            </a:pPr>
            <a:r>
              <a:rPr lang="en" sz="1400">
                <a:solidFill>
                  <a:schemeClr val="lt2"/>
                </a:solidFill>
              </a:rPr>
              <a:t>You have to be strong in hard times</a:t>
            </a:r>
          </a:p>
          <a:p>
            <a:pPr marL="457200" lvl="0" indent="-317500" rtl="0">
              <a:buClr>
                <a:schemeClr val="lt2"/>
              </a:buClr>
              <a:buSzPct val="100000"/>
              <a:buFont typeface="Trebuchet MS"/>
              <a:buChar char="●"/>
            </a:pPr>
            <a:r>
              <a:rPr lang="en" sz="1400">
                <a:solidFill>
                  <a:schemeClr val="lt2"/>
                </a:solidFill>
              </a:rPr>
              <a:t>sometimes you have to take the lead </a:t>
            </a:r>
          </a:p>
          <a:p>
            <a:endParaRPr lang="en" sz="1400">
              <a:solidFill>
                <a:schemeClr val="lt2"/>
              </a:solidFill>
            </a:endParaRPr>
          </a:p>
        </p:txBody>
      </p:sp>
      <p:sp>
        <p:nvSpPr>
          <p:cNvPr id="117" name="Shape 117"/>
          <p:cNvSpPr txBox="1"/>
          <p:nvPr/>
        </p:nvSpPr>
        <p:spPr>
          <a:xfrm>
            <a:off x="4823675" y="1166350"/>
            <a:ext cx="3345300" cy="3768899"/>
          </a:xfrm>
          <a:prstGeom prst="rect">
            <a:avLst/>
          </a:prstGeom>
        </p:spPr>
        <p:txBody>
          <a:bodyPr lIns="91425" tIns="91425" rIns="91425" bIns="91425" anchor="t" anchorCtr="0">
            <a:noAutofit/>
          </a:bodyPr>
          <a:lstStyle/>
          <a:p>
            <a:pPr lvl="0" rtl="0">
              <a:buNone/>
            </a:pPr>
            <a:r>
              <a:rPr lang="en" b="1" u="sng">
                <a:solidFill>
                  <a:schemeClr val="lt2"/>
                </a:solidFill>
              </a:rPr>
              <a:t>Scylla and Charybdis</a:t>
            </a:r>
          </a:p>
          <a:p>
            <a:pPr marL="457200" lvl="0" indent="-317500" rtl="0">
              <a:buClr>
                <a:schemeClr val="lt2"/>
              </a:buClr>
              <a:buSzPct val="100000"/>
              <a:buFont typeface="Arial"/>
              <a:buChar char="●"/>
            </a:pPr>
            <a:r>
              <a:rPr lang="en">
                <a:solidFill>
                  <a:schemeClr val="lt2"/>
                </a:solidFill>
              </a:rPr>
              <a:t>Sometimes you have to overlook your feelings and keep going for the sake of others</a:t>
            </a:r>
          </a:p>
          <a:p>
            <a:pPr marL="457200" lvl="0" indent="-317500">
              <a:buClr>
                <a:schemeClr val="lt2"/>
              </a:buClr>
              <a:buSzPct val="100000"/>
              <a:buFont typeface="Arial"/>
              <a:buChar char="●"/>
            </a:pPr>
            <a:r>
              <a:rPr lang="en">
                <a:solidFill>
                  <a:schemeClr val="lt2"/>
                </a:solidFill>
              </a:rPr>
              <a:t>Sometimes you have to take charge and help others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solidFill>
                  <a:srgbClr val="4CBCC2"/>
                </a:solidFill>
              </a:rPr>
              <a:t>Characters Lesson</a:t>
            </a:r>
          </a:p>
        </p:txBody>
      </p:sp>
      <p:sp>
        <p:nvSpPr>
          <p:cNvPr id="123" name="Shape 123"/>
          <p:cNvSpPr txBox="1">
            <a:spLocks noGrp="1"/>
          </p:cNvSpPr>
          <p:nvPr>
            <p:ph type="body" idx="1"/>
          </p:nvPr>
        </p:nvSpPr>
        <p:spPr>
          <a:xfrm>
            <a:off x="241075" y="949450"/>
            <a:ext cx="3061200" cy="3725699"/>
          </a:xfrm>
          <a:prstGeom prst="rect">
            <a:avLst/>
          </a:prstGeom>
        </p:spPr>
        <p:txBody>
          <a:bodyPr lIns="91425" tIns="91425" rIns="91425" bIns="91425" anchor="t" anchorCtr="0">
            <a:noAutofit/>
          </a:bodyPr>
          <a:lstStyle/>
          <a:p>
            <a:pPr>
              <a:buNone/>
            </a:pPr>
            <a:r>
              <a:rPr lang="en" sz="1800">
                <a:solidFill>
                  <a:srgbClr val="4CBCC2"/>
                </a:solidFill>
              </a:rPr>
              <a:t>In The Sirens. Odysseus and his crew learn what desire could cost them . If they had given into the Sirens cry, then they would have crashed into the rocks and hit their death. </a:t>
            </a:r>
          </a:p>
        </p:txBody>
      </p:sp>
      <p:sp>
        <p:nvSpPr>
          <p:cNvPr id="124" name="Shape 124"/>
          <p:cNvSpPr txBox="1"/>
          <p:nvPr/>
        </p:nvSpPr>
        <p:spPr>
          <a:xfrm>
            <a:off x="4728575" y="1063375"/>
            <a:ext cx="3397200" cy="3647999"/>
          </a:xfrm>
          <a:prstGeom prst="rect">
            <a:avLst/>
          </a:prstGeom>
        </p:spPr>
        <p:txBody>
          <a:bodyPr lIns="91425" tIns="91425" rIns="91425" bIns="91425" anchor="t" anchorCtr="0">
            <a:noAutofit/>
          </a:bodyPr>
          <a:lstStyle/>
          <a:p>
            <a:pPr>
              <a:buNone/>
            </a:pPr>
            <a:r>
              <a:rPr lang="en" sz="1800">
                <a:solidFill>
                  <a:srgbClr val="4CBCC2"/>
                </a:solidFill>
              </a:rPr>
              <a:t>In Scylla and Charybdis learns that most of Circe’s predictions have indeed come true. Odysseus also sees the impact of the choices he makes, and learns how he has to keep going no matter what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CBCC2"/>
        </a:solidFill>
        <a:effectLst/>
      </p:bgPr>
    </p:bg>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solidFill>
                  <a:srgbClr val="000000"/>
                </a:solidFill>
              </a:rPr>
              <a:t>Significant Passages</a:t>
            </a:r>
          </a:p>
        </p:txBody>
      </p:sp>
      <p:sp>
        <p:nvSpPr>
          <p:cNvPr id="130" name="Shape 130"/>
          <p:cNvSpPr txBox="1">
            <a:spLocks noGrp="1"/>
          </p:cNvSpPr>
          <p:nvPr>
            <p:ph type="body" idx="1"/>
          </p:nvPr>
        </p:nvSpPr>
        <p:spPr>
          <a:xfrm>
            <a:off x="457200" y="1175650"/>
            <a:ext cx="3839100" cy="3776100"/>
          </a:xfrm>
          <a:prstGeom prst="rect">
            <a:avLst/>
          </a:prstGeom>
        </p:spPr>
        <p:txBody>
          <a:bodyPr lIns="91425" tIns="91425" rIns="91425" bIns="91425" anchor="t" anchorCtr="0">
            <a:noAutofit/>
          </a:bodyPr>
          <a:lstStyle/>
          <a:p>
            <a:pPr lvl="0" rtl="0">
              <a:buNone/>
            </a:pPr>
            <a:r>
              <a:rPr lang="en" sz="1800" b="1" u="sng">
                <a:solidFill>
                  <a:srgbClr val="000000"/>
                </a:solidFill>
              </a:rPr>
              <a:t>The Sirens</a:t>
            </a:r>
          </a:p>
          <a:p>
            <a:pPr marL="457200" lvl="0" indent="-342900" rtl="0">
              <a:buClr>
                <a:srgbClr val="000000"/>
              </a:buClr>
              <a:buSzPct val="150000"/>
              <a:buFont typeface="Trebuchet MS"/>
              <a:buChar char="●"/>
            </a:pPr>
            <a:r>
              <a:rPr lang="en" sz="1200">
                <a:solidFill>
                  <a:schemeClr val="dk1"/>
                </a:solidFill>
                <a:latin typeface="Arial"/>
                <a:ea typeface="Arial"/>
                <a:cs typeface="Arial"/>
                <a:sym typeface="Arial"/>
              </a:rPr>
              <a:t> </a:t>
            </a:r>
            <a:r>
              <a:rPr lang="en" sz="1200">
                <a:solidFill>
                  <a:srgbClr val="000000"/>
                </a:solidFill>
                <a:latin typeface="Arial"/>
                <a:ea typeface="Arial"/>
                <a:cs typeface="Arial"/>
                <a:sym typeface="Arial"/>
              </a:rPr>
              <a:t>“This was the haunting song the Sirens sang, and I longed to listen, commanding my crew by my expression to set me free. But they bent to their oars and rowed harder, while</a:t>
            </a:r>
            <a:r>
              <a:rPr lang="en" sz="1200">
                <a:solidFill>
                  <a:srgbClr val="000000"/>
                </a:solidFill>
                <a:latin typeface="Arial"/>
                <a:ea typeface="Arial"/>
                <a:cs typeface="Arial"/>
                <a:sym typeface="Arial"/>
                <a:hlinkClick r:id="rId3"/>
              </a:rPr>
              <a:t> Perimedes</a:t>
            </a:r>
            <a:r>
              <a:rPr lang="en" sz="1200">
                <a:solidFill>
                  <a:srgbClr val="000000"/>
                </a:solidFill>
                <a:latin typeface="Arial"/>
                <a:ea typeface="Arial"/>
                <a:cs typeface="Arial"/>
                <a:sym typeface="Arial"/>
              </a:rPr>
              <a:t> and</a:t>
            </a:r>
            <a:r>
              <a:rPr lang="en" sz="1200">
                <a:solidFill>
                  <a:srgbClr val="000000"/>
                </a:solidFill>
                <a:latin typeface="Arial"/>
                <a:ea typeface="Arial"/>
                <a:cs typeface="Arial"/>
                <a:sym typeface="Arial"/>
                <a:hlinkClick r:id="rId4"/>
              </a:rPr>
              <a:t> Eurylochus</a:t>
            </a:r>
            <a:r>
              <a:rPr lang="en" sz="1200">
                <a:solidFill>
                  <a:srgbClr val="000000"/>
                </a:solidFill>
                <a:latin typeface="Arial"/>
                <a:ea typeface="Arial"/>
                <a:cs typeface="Arial"/>
                <a:sym typeface="Arial"/>
              </a:rPr>
              <a:t> rose and tightened my bonds and added more rope. Not till they had rowed beyond the Sirens, so we no longer heard their voices and song, did my loyal friends clear the wax that plugged their ears, and untie me.”</a:t>
            </a:r>
          </a:p>
          <a:p>
            <a:endParaRPr lang="en" sz="1200">
              <a:solidFill>
                <a:srgbClr val="000000"/>
              </a:solidFill>
              <a:latin typeface="Arial"/>
              <a:ea typeface="Arial"/>
              <a:cs typeface="Arial"/>
              <a:sym typeface="Arial"/>
            </a:endParaRPr>
          </a:p>
        </p:txBody>
      </p:sp>
      <p:sp>
        <p:nvSpPr>
          <p:cNvPr id="131" name="Shape 131"/>
          <p:cNvSpPr txBox="1"/>
          <p:nvPr/>
        </p:nvSpPr>
        <p:spPr>
          <a:xfrm>
            <a:off x="5013000" y="1157500"/>
            <a:ext cx="3673799" cy="3812399"/>
          </a:xfrm>
          <a:prstGeom prst="rect">
            <a:avLst/>
          </a:prstGeom>
        </p:spPr>
        <p:txBody>
          <a:bodyPr lIns="91425" tIns="91425" rIns="91425" bIns="91425" anchor="t" anchorCtr="0">
            <a:noAutofit/>
          </a:bodyPr>
          <a:lstStyle/>
          <a:p>
            <a:pPr lvl="0" rtl="0">
              <a:buNone/>
            </a:pPr>
            <a:r>
              <a:rPr lang="en" b="1" u="sng">
                <a:solidFill>
                  <a:schemeClr val="dk1"/>
                </a:solidFill>
              </a:rPr>
              <a:t>Scylla and Charybdis</a:t>
            </a:r>
          </a:p>
          <a:p>
            <a:pPr marL="457200" lvl="0" indent="-317500">
              <a:buClr>
                <a:schemeClr val="dk1"/>
              </a:buClr>
              <a:buSzPct val="116666"/>
              <a:buFont typeface="Arial"/>
              <a:buChar char="●"/>
            </a:pPr>
            <a:r>
              <a:rPr lang="en" sz="1200">
                <a:solidFill>
                  <a:schemeClr val="dk1"/>
                </a:solidFill>
              </a:rPr>
              <a:t>“My crew turned pale as we gazed at her, fearing destruction, but even as we did so Scylla seized six of my strongest and ablest men from the deck. As I looked along the swift ship towards my friends I saw their arms and legs dangling above me. In anguish they cried my name aloud one last time, then each of Scylla’s heads dragged a man writhing towards the rock, as a fisherman on a jutting crag casts his bait to lure small fish, lowers an ox-horn on a long pole into the sea, and catching a fish flings it ashore. There at the entrance to her cave she devoured them, as they shrieked and reached out their hands to me in their last dreadful throes. It was the most pitiable sight of all I saw exploring the pathways of the sea.”</a:t>
            </a:r>
          </a:p>
        </p:txBody>
      </p:sp>
    </p:spTree>
  </p:cSld>
  <p:clrMapOvr>
    <a:masterClrMapping/>
  </p:clrMapOvr>
  <p:transition spd="slow">
    <p:cut/>
  </p:transition>
</p:sld>
</file>

<file path=ppt/theme/theme1.xml><?xml version="1.0" encoding="utf-8"?>
<a:theme xmlns:a="http://schemas.openxmlformats.org/drawingml/2006/main"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1050</Words>
  <Application>Microsoft Office PowerPoint</Application>
  <PresentationFormat>On-screen Show (16:9)</PresentationFormat>
  <Paragraphs>76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spotlight</vt:lpstr>
      <vt:lpstr>PowerPoint Presentation</vt:lpstr>
      <vt:lpstr>Background</vt:lpstr>
      <vt:lpstr> Summary of Sections</vt:lpstr>
      <vt:lpstr>Characters of the Sirens and Scylla and Charybdis</vt:lpstr>
      <vt:lpstr>The Main Conflicts</vt:lpstr>
      <vt:lpstr>Odysseus Motivation </vt:lpstr>
      <vt:lpstr>The Theme/message </vt:lpstr>
      <vt:lpstr>Characters Lesson</vt:lpstr>
      <vt:lpstr>Significant Passages</vt:lpstr>
      <vt:lpstr>Discussion Questions</vt:lpstr>
      <vt:lpstr>The Sirens Song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Dowling, Margaret</dc:creator>
  <cp:lastModifiedBy>SOCSD User</cp:lastModifiedBy>
  <cp:revision>1</cp:revision>
  <dcterms:modified xsi:type="dcterms:W3CDTF">2013-12-12T22:07:53Z</dcterms:modified>
</cp:coreProperties>
</file>