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5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8" r:id="rId22"/>
    <p:sldId id="275" r:id="rId23"/>
    <p:sldId id="279" r:id="rId24"/>
    <p:sldId id="276" r:id="rId25"/>
    <p:sldId id="277" r:id="rId26"/>
    <p:sldId id="280" r:id="rId27"/>
    <p:sldId id="281" r:id="rId28"/>
    <p:sldId id="282" r:id="rId29"/>
    <p:sldId id="283" r:id="rId30"/>
    <p:sldId id="28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006666"/>
    <a:srgbClr val="FF0066"/>
    <a:srgbClr val="FF6600"/>
    <a:srgbClr val="FFFF00"/>
    <a:srgbClr val="99009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85" autoAdjust="0"/>
  </p:normalViewPr>
  <p:slideViewPr>
    <p:cSldViewPr>
      <p:cViewPr varScale="1">
        <p:scale>
          <a:sx n="44" d="100"/>
          <a:sy n="44" d="100"/>
        </p:scale>
        <p:origin x="-96" y="-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3D47-3206-4F07-8C10-B2AA6400D2C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DA00-D6B3-44A8-B305-674E5B10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16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3D47-3206-4F07-8C10-B2AA6400D2C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DA00-D6B3-44A8-B305-674E5B10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52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3D47-3206-4F07-8C10-B2AA6400D2C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DA00-D6B3-44A8-B305-674E5B10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28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3D47-3206-4F07-8C10-B2AA6400D2C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DA00-D6B3-44A8-B305-674E5B10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83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3D47-3206-4F07-8C10-B2AA6400D2C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DA00-D6B3-44A8-B305-674E5B10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33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3D47-3206-4F07-8C10-B2AA6400D2C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DA00-D6B3-44A8-B305-674E5B10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69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3D47-3206-4F07-8C10-B2AA6400D2C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DA00-D6B3-44A8-B305-674E5B10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50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3D47-3206-4F07-8C10-B2AA6400D2C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DA00-D6B3-44A8-B305-674E5B10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4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3D47-3206-4F07-8C10-B2AA6400D2C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DA00-D6B3-44A8-B305-674E5B10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3D47-3206-4F07-8C10-B2AA6400D2C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DA00-D6B3-44A8-B305-674E5B10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98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3D47-3206-4F07-8C10-B2AA6400D2C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DDA00-D6B3-44A8-B305-674E5B10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52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C3D47-3206-4F07-8C10-B2AA6400D2C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DDA00-D6B3-44A8-B305-674E5B10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3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8611"/>
          <a:stretch/>
        </p:blipFill>
        <p:spPr>
          <a:xfrm>
            <a:off x="0" y="-19050"/>
            <a:ext cx="9144000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19200" y="2684462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Land of the Dead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603875"/>
            <a:ext cx="86487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By Natalie </a:t>
            </a:r>
            <a:r>
              <a:rPr lang="en-US" dirty="0" err="1" smtClean="0">
                <a:solidFill>
                  <a:schemeClr val="bg1"/>
                </a:solidFill>
              </a:rPr>
              <a:t>Tromer</a:t>
            </a:r>
            <a:r>
              <a:rPr lang="en-US" dirty="0" smtClean="0">
                <a:solidFill>
                  <a:schemeClr val="bg1"/>
                </a:solidFill>
              </a:rPr>
              <a:t>, Avalon Peyton, and Caitlin </a:t>
            </a:r>
            <a:r>
              <a:rPr lang="en-US" dirty="0" err="1" smtClean="0">
                <a:solidFill>
                  <a:schemeClr val="bg1"/>
                </a:solidFill>
              </a:rPr>
              <a:t>Skae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Land Of The Dead Lyric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2684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Tiresias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Asks for blood in return for his future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His future: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The Thunder God will cause problems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He must go to </a:t>
            </a:r>
            <a:r>
              <a:rPr lang="en-US" dirty="0" err="1" smtClean="0">
                <a:solidFill>
                  <a:srgbClr val="FF0000"/>
                </a:solidFill>
              </a:rPr>
              <a:t>Thrinacia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Find herd of Helios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Avoid the herd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Don’t raid beeves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39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If he raids the beeves…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Ship and crew will be destroyed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Odyseus</a:t>
            </a:r>
            <a:r>
              <a:rPr lang="en-US" dirty="0" smtClean="0">
                <a:solidFill>
                  <a:schemeClr val="bg1"/>
                </a:solidFill>
              </a:rPr>
              <a:t> will be lost for years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When he finally gets home, there will be problems</a:t>
            </a:r>
          </a:p>
        </p:txBody>
      </p:sp>
    </p:spTree>
    <p:extLst>
      <p:ext uri="{BB962C8B-B14F-4D97-AF65-F5344CB8AC3E}">
        <p14:creationId xmlns:p14="http://schemas.microsoft.com/office/powerpoint/2010/main" val="116630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633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4448"/>
            <a:ext cx="8229600" cy="1143000"/>
          </a:xfrm>
        </p:spPr>
        <p:txBody>
          <a:bodyPr/>
          <a:lstStyle/>
          <a:p>
            <a:r>
              <a:rPr lang="en-US" dirty="0" smtClean="0"/>
              <a:t>Problems at 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638800"/>
            <a:ext cx="8229600" cy="4525963"/>
          </a:xfrm>
        </p:spPr>
        <p:txBody>
          <a:bodyPr/>
          <a:lstStyle/>
          <a:p>
            <a:pPr algn="ctr"/>
            <a:r>
              <a:rPr lang="en-US" dirty="0" smtClean="0"/>
              <a:t>Men will be eating Odysseus’ livestock and dating his wife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78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88"/>
            <a:ext cx="9144000" cy="6860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If this happens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Kill the men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Sail to the land of people who do not know</a:t>
            </a:r>
          </a:p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Odyseus</a:t>
            </a:r>
            <a:r>
              <a:rPr lang="en-US" dirty="0" smtClean="0">
                <a:solidFill>
                  <a:schemeClr val="bg1"/>
                </a:solidFill>
              </a:rPr>
              <a:t> will know he is there when someone asks him about the “Winnowing fan on his shoulder”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Then carry out Hecatombs (large scale sacrifice) to Poseidon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3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2766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Odysseus will die at sea of old age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5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8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Conflict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Bag of winds takes them from almost home back to the beginning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Crew being reduced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Eaten by </a:t>
            </a:r>
            <a:r>
              <a:rPr lang="en-US" dirty="0" smtClean="0">
                <a:solidFill>
                  <a:schemeClr val="bg1"/>
                </a:solidFill>
              </a:rPr>
              <a:t>cannibals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Circe turns them into pigs</a:t>
            </a:r>
          </a:p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5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1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274638"/>
            <a:ext cx="9372600" cy="11430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Conflict in the Land of the Dead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Has to keep mother away from pit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In his future:</a:t>
            </a:r>
          </a:p>
          <a:p>
            <a:pPr lvl="1"/>
            <a:r>
              <a:rPr lang="en-US" sz="4400" dirty="0" smtClean="0">
                <a:solidFill>
                  <a:schemeClr val="bg1"/>
                </a:solidFill>
              </a:rPr>
              <a:t>Men at home he kills </a:t>
            </a:r>
          </a:p>
          <a:p>
            <a:pPr lvl="1"/>
            <a:r>
              <a:rPr lang="en-US" sz="4400" dirty="0" smtClean="0">
                <a:solidFill>
                  <a:schemeClr val="bg1"/>
                </a:solidFill>
              </a:rPr>
              <a:t>Raiding the beeves</a:t>
            </a:r>
          </a:p>
        </p:txBody>
      </p:sp>
    </p:spTree>
    <p:extLst>
      <p:ext uri="{BB962C8B-B14F-4D97-AF65-F5344CB8AC3E}">
        <p14:creationId xmlns:p14="http://schemas.microsoft.com/office/powerpoint/2010/main" val="155736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1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>
                <a:solidFill>
                  <a:schemeClr val="bg1"/>
                </a:solidFill>
              </a:rPr>
              <a:t>Characters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Odysseus- Protagonist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Aeolus- King of the Winds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Circe- sorceress-goddess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Tiresias- Blind Prophet</a:t>
            </a:r>
          </a:p>
          <a:p>
            <a:pPr algn="ctr"/>
            <a:r>
              <a:rPr lang="en-US" sz="4400" dirty="0" err="1" smtClean="0">
                <a:solidFill>
                  <a:schemeClr val="bg1"/>
                </a:solidFill>
              </a:rPr>
              <a:t>Elpenor</a:t>
            </a:r>
            <a:r>
              <a:rPr lang="en-US" sz="4400" dirty="0" smtClean="0">
                <a:solidFill>
                  <a:schemeClr val="bg1"/>
                </a:solidFill>
              </a:rPr>
              <a:t>- Dead crew member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5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1" y="0"/>
            <a:ext cx="9122079" cy="6851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Odysseus’ Motivation</a:t>
            </a:r>
            <a:endParaRPr lang="en-US" sz="8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280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>
                <a:solidFill>
                  <a:srgbClr val="66FF66"/>
                </a:solidFill>
              </a:rPr>
              <a:t>He wants to get home to his wife and son</a:t>
            </a:r>
            <a:endParaRPr lang="en-US" sz="7200" dirty="0">
              <a:solidFill>
                <a:srgbClr val="66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2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738"/>
            <a:ext cx="9150032" cy="69167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The Moral</a:t>
            </a: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Respect the dead</a:t>
            </a:r>
          </a:p>
          <a:p>
            <a:pPr algn="ctr"/>
            <a:endParaRPr lang="en-US" sz="4400" dirty="0">
              <a:solidFill>
                <a:schemeClr val="bg1"/>
              </a:solidFill>
            </a:endParaRP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Self Restraint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66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578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Aeolia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Aeolus- King of the Winds</a:t>
            </a:r>
          </a:p>
          <a:p>
            <a:r>
              <a:rPr lang="en-US" dirty="0" err="1" smtClean="0">
                <a:solidFill>
                  <a:srgbClr val="000066"/>
                </a:solidFill>
              </a:rPr>
              <a:t>Aelous</a:t>
            </a:r>
            <a:r>
              <a:rPr lang="en-US" dirty="0" smtClean="0">
                <a:solidFill>
                  <a:srgbClr val="000066"/>
                </a:solidFill>
              </a:rPr>
              <a:t> gives </a:t>
            </a:r>
            <a:r>
              <a:rPr lang="en-US" dirty="0" err="1" smtClean="0">
                <a:solidFill>
                  <a:srgbClr val="000066"/>
                </a:solidFill>
              </a:rPr>
              <a:t>Odyseus</a:t>
            </a:r>
            <a:r>
              <a:rPr lang="en-US" dirty="0" smtClean="0">
                <a:solidFill>
                  <a:srgbClr val="000066"/>
                </a:solidFill>
              </a:rPr>
              <a:t> sack as a gift</a:t>
            </a:r>
          </a:p>
          <a:p>
            <a:r>
              <a:rPr lang="en-US" dirty="0" smtClean="0">
                <a:solidFill>
                  <a:srgbClr val="000066"/>
                </a:solidFill>
              </a:rPr>
              <a:t>The Sack is filled with all the winds except the West Wind</a:t>
            </a:r>
          </a:p>
          <a:p>
            <a:r>
              <a:rPr lang="en-US" dirty="0" err="1" smtClean="0">
                <a:solidFill>
                  <a:srgbClr val="000066"/>
                </a:solidFill>
              </a:rPr>
              <a:t>Odyseuss’s</a:t>
            </a:r>
            <a:r>
              <a:rPr lang="en-US" dirty="0" smtClean="0">
                <a:solidFill>
                  <a:srgbClr val="000066"/>
                </a:solidFill>
              </a:rPr>
              <a:t> men open the sack when they are near home and the winds take them back to Aeolia</a:t>
            </a:r>
          </a:p>
          <a:p>
            <a:r>
              <a:rPr lang="en-US" dirty="0" smtClean="0">
                <a:solidFill>
                  <a:srgbClr val="000066"/>
                </a:solidFill>
              </a:rPr>
              <a:t>Aeolus says they are detested by the Gods and refuses them entrance to his island</a:t>
            </a:r>
            <a:endParaRPr lang="en-US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3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6" y="0"/>
            <a:ext cx="9114773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the characters learn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67" y="43434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Odysseus learns that his fate is not in his hands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Odysseus learns of the wrongdoing he has done to </a:t>
            </a:r>
            <a:r>
              <a:rPr lang="en-US" dirty="0" err="1" smtClean="0">
                <a:solidFill>
                  <a:srgbClr val="FF0000"/>
                </a:solidFill>
              </a:rPr>
              <a:t>Elpenor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6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14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900" y="-76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3800" dirty="0" smtClean="0">
                <a:solidFill>
                  <a:schemeClr val="bg1"/>
                </a:solidFill>
              </a:rPr>
              <a:t>Significant Passages</a:t>
            </a:r>
            <a:endParaRPr lang="en-US" sz="1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7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" y="0"/>
            <a:ext cx="9140869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1816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sz="3600" dirty="0" smtClean="0">
                <a:solidFill>
                  <a:srgbClr val="FF0000"/>
                </a:solidFill>
              </a:rPr>
              <a:t>Anguish lies ahead; the god who thunders on the land [Zeus] prepares it…one narrow strait may take you through his blows: denial of yourself and your shipmates…and don’t raid the beeves”</a:t>
            </a:r>
          </a:p>
          <a:p>
            <a:pPr lvl="1"/>
            <a:r>
              <a:rPr lang="en-US" sz="3200" dirty="0" smtClean="0">
                <a:solidFill>
                  <a:srgbClr val="FF0000"/>
                </a:solidFill>
              </a:rPr>
              <a:t>Troubles that lie ahead can be avoided with restraint. We know this is unlikely because of how the crew members have behaved in the past episodes.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9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3852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“Under a strange sail shall you come home”</a:t>
            </a:r>
          </a:p>
          <a:p>
            <a:pPr lvl="1"/>
            <a:r>
              <a:rPr lang="en-US" sz="4400" dirty="0" smtClean="0">
                <a:solidFill>
                  <a:schemeClr val="bg1"/>
                </a:solidFill>
              </a:rPr>
              <a:t>We know this will happen because we meet Odysseus when he is accepting a new and strange ship from </a:t>
            </a:r>
            <a:r>
              <a:rPr lang="en-US" sz="4400" dirty="0" err="1" smtClean="0">
                <a:solidFill>
                  <a:schemeClr val="bg1"/>
                </a:solidFill>
              </a:rPr>
              <a:t>Phaecians</a:t>
            </a:r>
            <a:r>
              <a:rPr lang="en-US" sz="4400" dirty="0" smtClean="0">
                <a:solidFill>
                  <a:schemeClr val="bg1"/>
                </a:solidFill>
              </a:rPr>
              <a:t>. 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7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395"/>
            <a:ext cx="9064873" cy="6848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828800"/>
            <a:ext cx="8229600" cy="6126162"/>
          </a:xfrm>
        </p:spPr>
        <p:txBody>
          <a:bodyPr>
            <a:noAutofit/>
          </a:bodyPr>
          <a:lstStyle/>
          <a:p>
            <a:r>
              <a:rPr lang="en-US" sz="13800" dirty="0" smtClean="0"/>
              <a:t>Discussion Questions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107029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438" y="285750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What does the ghost of </a:t>
            </a:r>
            <a:r>
              <a:rPr lang="en-US" sz="4000" dirty="0" err="1" smtClean="0">
                <a:solidFill>
                  <a:schemeClr val="bg1"/>
                </a:solidFill>
              </a:rPr>
              <a:t>Elpenor</a:t>
            </a:r>
            <a:r>
              <a:rPr lang="en-US" sz="4000" dirty="0" smtClean="0">
                <a:solidFill>
                  <a:schemeClr val="bg1"/>
                </a:solidFill>
              </a:rPr>
              <a:t> request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8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45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97362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What does Tiresias foretell?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6907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475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54762"/>
          </a:xfrm>
        </p:spPr>
        <p:txBody>
          <a:bodyPr>
            <a:normAutofit/>
          </a:bodyPr>
          <a:lstStyle/>
          <a:p>
            <a:r>
              <a:rPr lang="en-US" dirty="0" smtClean="0"/>
              <a:t>What directions and warnings does Tiresias give?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2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983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character traits does </a:t>
            </a:r>
            <a:r>
              <a:rPr lang="en-US" dirty="0" err="1" smtClean="0">
                <a:solidFill>
                  <a:schemeClr val="bg1"/>
                </a:solidFill>
              </a:rPr>
              <a:t>Odyseus</a:t>
            </a:r>
            <a:r>
              <a:rPr lang="en-US" dirty="0" smtClean="0">
                <a:solidFill>
                  <a:schemeClr val="bg1"/>
                </a:solidFill>
              </a:rPr>
              <a:t> display in this episode that he did not </a:t>
            </a:r>
            <a:r>
              <a:rPr lang="en-US" dirty="0" err="1" smtClean="0">
                <a:solidFill>
                  <a:schemeClr val="bg1"/>
                </a:solidFill>
              </a:rPr>
              <a:t>reeveal</a:t>
            </a:r>
            <a:r>
              <a:rPr lang="en-US" dirty="0" smtClean="0">
                <a:solidFill>
                  <a:schemeClr val="bg1"/>
                </a:solidFill>
              </a:rPr>
              <a:t> in his adventure with the </a:t>
            </a:r>
            <a:r>
              <a:rPr lang="en-US" dirty="0" err="1" smtClean="0">
                <a:solidFill>
                  <a:schemeClr val="bg1"/>
                </a:solidFill>
              </a:rPr>
              <a:t>cyclops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4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499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is Odysseus’ reaction to his mother’s ghost?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1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" y="0"/>
            <a:ext cx="914086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of the </a:t>
            </a:r>
            <a:r>
              <a:rPr lang="en-US" dirty="0" err="1" smtClean="0"/>
              <a:t>Laestrygonians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Land of Cannibals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Cannibals destroy all ships and crew on the ships excluding the one </a:t>
            </a:r>
            <a:r>
              <a:rPr lang="en-US" dirty="0" err="1" smtClean="0">
                <a:solidFill>
                  <a:schemeClr val="bg1"/>
                </a:solidFill>
              </a:rPr>
              <a:t>Odyseus</a:t>
            </a:r>
            <a:r>
              <a:rPr lang="en-US" dirty="0" smtClean="0">
                <a:solidFill>
                  <a:schemeClr val="bg1"/>
                </a:solidFill>
              </a:rPr>
              <a:t> was on.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8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4"/>
            <a:ext cx="9189735" cy="68569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0292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Do Tiresias’ predictions and </a:t>
            </a:r>
            <a:r>
              <a:rPr lang="en-US" sz="5400" dirty="0" err="1" smtClean="0">
                <a:solidFill>
                  <a:schemeClr val="bg1"/>
                </a:solidFill>
              </a:rPr>
              <a:t>advoce</a:t>
            </a:r>
            <a:r>
              <a:rPr lang="en-US" sz="5400" dirty="0" smtClean="0">
                <a:solidFill>
                  <a:schemeClr val="bg1"/>
                </a:solidFill>
              </a:rPr>
              <a:t> seem reasonable to you, why or why not?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5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" y="5218"/>
            <a:ext cx="9135650" cy="6875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Aeaea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Circe (sorceress-goddess) rules island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Turns half of crew into swine (pigs)</a:t>
            </a:r>
          </a:p>
          <a:p>
            <a:r>
              <a:rPr lang="en-US" dirty="0" err="1" smtClean="0">
                <a:solidFill>
                  <a:srgbClr val="FF6600"/>
                </a:solidFill>
              </a:rPr>
              <a:t>Odyseus</a:t>
            </a:r>
            <a:r>
              <a:rPr lang="en-US" dirty="0" smtClean="0">
                <a:solidFill>
                  <a:srgbClr val="FF6600"/>
                </a:solidFill>
              </a:rPr>
              <a:t> is protected by a magical herb and goes to ask her what to do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She tells him he must go to the land of the dead and talks to Tiresias, the blind prophet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Escapes from island a year after his arrival</a:t>
            </a:r>
          </a:p>
        </p:txBody>
      </p:sp>
    </p:spTree>
    <p:extLst>
      <p:ext uri="{BB962C8B-B14F-4D97-AF65-F5344CB8AC3E}">
        <p14:creationId xmlns:p14="http://schemas.microsoft.com/office/powerpoint/2010/main" val="105798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5" b="100000" l="39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4049" y="762000"/>
            <a:ext cx="9162789" cy="64185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4049" y="0"/>
            <a:ext cx="895715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THE LAND OF THE DEAD</a:t>
            </a:r>
            <a:endParaRPr lang="en-US" sz="13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27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" y="0"/>
            <a:ext cx="914086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Sacrifices he makes to stir spirits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1828"/>
            <a:ext cx="9296400" cy="569198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“Spays a pit”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Scatters Barley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Pours sweet milk and honey, sweet wine, and water on the pit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Tells dead he will make sacrifices for them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Sacrifices best black lamb for Tiresias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6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Souls Stir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Souls come up from Erebus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Erebus: </a:t>
            </a:r>
            <a:r>
              <a:rPr lang="en-US" dirty="0" err="1" smtClean="0">
                <a:solidFill>
                  <a:schemeClr val="bg1"/>
                </a:solidFill>
              </a:rPr>
              <a:t>Passway</a:t>
            </a:r>
            <a:r>
              <a:rPr lang="en-US" dirty="0" smtClean="0">
                <a:solidFill>
                  <a:schemeClr val="bg1"/>
                </a:solidFill>
              </a:rPr>
              <a:t> to Hades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Odyseus</a:t>
            </a:r>
            <a:r>
              <a:rPr lang="en-US" dirty="0" smtClean="0">
                <a:solidFill>
                  <a:schemeClr val="bg1"/>
                </a:solidFill>
              </a:rPr>
              <a:t> guards the pit from phantoms with his sword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Tells officers to skin sheep and offer the skins to the God of Death and Persephone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41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Elpenor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456249"/>
            <a:ext cx="8229600" cy="4525963"/>
          </a:xfrm>
        </p:spPr>
        <p:txBody>
          <a:bodyPr/>
          <a:lstStyle/>
          <a:p>
            <a:r>
              <a:rPr lang="en-US" dirty="0" smtClean="0"/>
              <a:t>One of the dead crew members</a:t>
            </a:r>
          </a:p>
          <a:p>
            <a:r>
              <a:rPr lang="en-US" dirty="0" smtClean="0"/>
              <a:t>Gives </a:t>
            </a:r>
            <a:r>
              <a:rPr lang="en-US" dirty="0" err="1" smtClean="0"/>
              <a:t>Odyseus</a:t>
            </a:r>
            <a:r>
              <a:rPr lang="en-US" dirty="0" smtClean="0"/>
              <a:t> advice</a:t>
            </a:r>
          </a:p>
          <a:p>
            <a:r>
              <a:rPr lang="en-US" dirty="0" smtClean="0"/>
              <a:t>Explains how he died</a:t>
            </a:r>
          </a:p>
          <a:p>
            <a:r>
              <a:rPr lang="en-US" dirty="0" smtClean="0"/>
              <a:t>Asks for a proper send off and for him to pay respects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07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1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Odysseus’ Mother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2133600"/>
            <a:ext cx="92964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Died while Odysseus was away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He did not know she was dead until that moment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He breaks down in tears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0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697</Words>
  <Application>Microsoft Office PowerPoint</Application>
  <PresentationFormat>On-screen Show (4:3)</PresentationFormat>
  <Paragraphs>100</Paragraphs>
  <Slides>30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The Land of the Dead</vt:lpstr>
      <vt:lpstr>Aeolia</vt:lpstr>
      <vt:lpstr>Land of the Laestrygonians</vt:lpstr>
      <vt:lpstr>Aeaea</vt:lpstr>
      <vt:lpstr>PowerPoint Presentation</vt:lpstr>
      <vt:lpstr>Sacrifices he makes to stir spirits</vt:lpstr>
      <vt:lpstr>Souls Stir</vt:lpstr>
      <vt:lpstr>Elpenor</vt:lpstr>
      <vt:lpstr>Odysseus’ Mother</vt:lpstr>
      <vt:lpstr>Tiresias</vt:lpstr>
      <vt:lpstr>If he raids the beeves…</vt:lpstr>
      <vt:lpstr>Problems at Home</vt:lpstr>
      <vt:lpstr>If this happens</vt:lpstr>
      <vt:lpstr>The Ending</vt:lpstr>
      <vt:lpstr>Conflict</vt:lpstr>
      <vt:lpstr>Conflict in the Land of the Dead</vt:lpstr>
      <vt:lpstr>Characters</vt:lpstr>
      <vt:lpstr>Odysseus’ Motivation</vt:lpstr>
      <vt:lpstr>The Moral</vt:lpstr>
      <vt:lpstr>What the characters learn</vt:lpstr>
      <vt:lpstr>PowerPoint Presentation</vt:lpstr>
      <vt:lpstr>PowerPoint Presentation</vt:lpstr>
      <vt:lpstr>PowerPoint Presentation</vt:lpstr>
      <vt:lpstr>Discussion Questions</vt:lpstr>
      <vt:lpstr>What does the ghost of Elpenor request?</vt:lpstr>
      <vt:lpstr>What does Tiresias foretell?</vt:lpstr>
      <vt:lpstr>What directions and warnings does Tiresias give?</vt:lpstr>
      <vt:lpstr>What character traits does Odyseus display in this episode that he did not reeveal in his adventure with the cyclops?</vt:lpstr>
      <vt:lpstr>What is Odysseus’ reaction to his mother’s ghost?</vt:lpstr>
      <vt:lpstr>Do Tiresias’ predictions and advoce seem reasonable to you, why or why not?</vt:lpstr>
    </vt:vector>
  </TitlesOfParts>
  <Company>South Orangetown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Land of the Dead</dc:title>
  <dc:creator>"%username%"</dc:creator>
  <cp:lastModifiedBy>SOCSD User</cp:lastModifiedBy>
  <cp:revision>41</cp:revision>
  <dcterms:created xsi:type="dcterms:W3CDTF">2013-12-09T14:17:05Z</dcterms:created>
  <dcterms:modified xsi:type="dcterms:W3CDTF">2013-12-12T14:02:26Z</dcterms:modified>
</cp:coreProperties>
</file>