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5193079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rtl="0">
              <a:defRPr/>
            </a:lvl1pPr>
            <a:lvl2pPr algn="ctr" rtl="0">
              <a:defRPr/>
            </a:lvl2pPr>
            <a:lvl3pPr algn="ctr" rtl="0">
              <a:defRPr/>
            </a:lvl3pPr>
            <a:lvl4pPr algn="ctr" rtl="0">
              <a:defRPr/>
            </a:lvl4pPr>
            <a:lvl5pPr algn="ctr" rtl="0">
              <a:defRPr/>
            </a:lvl5pPr>
            <a:lvl6pPr algn="ctr" rtl="0">
              <a:defRPr/>
            </a:lvl6pPr>
            <a:lvl7pPr algn="ctr" rtl="0">
              <a:defRPr/>
            </a:lvl7pPr>
            <a:lvl8pPr algn="ctr" rtl="0">
              <a:defRPr/>
            </a:lvl8pPr>
            <a:lvl9pPr algn="ctr" rtl="0">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rtl="0">
              <a:spcBef>
                <a:spcPts val="0"/>
              </a:spcBef>
              <a:buClr>
                <a:schemeClr val="dk2"/>
              </a:buClr>
              <a:buSzPct val="100000"/>
              <a:buNone/>
              <a:defRPr sz="2400" i="1">
                <a:solidFill>
                  <a:schemeClr val="dk2"/>
                </a:solidFill>
              </a:defRPr>
            </a:lvl1pPr>
            <a:lvl2pPr marL="0" indent="152400" algn="ctr" rtl="0">
              <a:spcBef>
                <a:spcPts val="0"/>
              </a:spcBef>
              <a:buClr>
                <a:schemeClr val="dk2"/>
              </a:buClr>
              <a:buNone/>
              <a:defRPr i="1">
                <a:solidFill>
                  <a:schemeClr val="dk2"/>
                </a:solidFill>
              </a:defRPr>
            </a:lvl2pPr>
            <a:lvl3pPr marL="0" indent="152400" algn="ctr" rtl="0">
              <a:spcBef>
                <a:spcPts val="0"/>
              </a:spcBef>
              <a:buClr>
                <a:schemeClr val="dk2"/>
              </a:buClr>
              <a:buNone/>
              <a:defRPr i="1">
                <a:solidFill>
                  <a:schemeClr val="dk2"/>
                </a:solidFill>
              </a:defRPr>
            </a:lvl3pPr>
            <a:lvl4pPr marL="0" indent="152400" algn="ctr" rtl="0">
              <a:spcBef>
                <a:spcPts val="0"/>
              </a:spcBef>
              <a:buClr>
                <a:schemeClr val="dk2"/>
              </a:buClr>
              <a:buSzPct val="100000"/>
              <a:buNone/>
              <a:defRPr sz="2400" i="1">
                <a:solidFill>
                  <a:schemeClr val="dk2"/>
                </a:solidFill>
              </a:defRPr>
            </a:lvl4pPr>
            <a:lvl5pPr marL="0" indent="152400" algn="ctr" rtl="0">
              <a:spcBef>
                <a:spcPts val="0"/>
              </a:spcBef>
              <a:buClr>
                <a:schemeClr val="dk2"/>
              </a:buClr>
              <a:buSzPct val="100000"/>
              <a:buNone/>
              <a:defRPr sz="2400" i="1">
                <a:solidFill>
                  <a:schemeClr val="dk2"/>
                </a:solidFill>
              </a:defRPr>
            </a:lvl5pPr>
            <a:lvl6pPr marL="0" indent="152400" algn="ctr" rtl="0">
              <a:spcBef>
                <a:spcPts val="0"/>
              </a:spcBef>
              <a:buClr>
                <a:schemeClr val="dk2"/>
              </a:buClr>
              <a:buSzPct val="100000"/>
              <a:buNone/>
              <a:defRPr sz="2400" i="1">
                <a:solidFill>
                  <a:schemeClr val="dk2"/>
                </a:solidFill>
              </a:defRPr>
            </a:lvl6pPr>
            <a:lvl7pPr marL="0" indent="152400" algn="ctr" rtl="0">
              <a:spcBef>
                <a:spcPts val="0"/>
              </a:spcBef>
              <a:buClr>
                <a:schemeClr val="dk2"/>
              </a:buClr>
              <a:buSzPct val="100000"/>
              <a:buNone/>
              <a:defRPr sz="2400" i="1">
                <a:solidFill>
                  <a:schemeClr val="dk2"/>
                </a:solidFill>
              </a:defRPr>
            </a:lvl7pPr>
            <a:lvl8pPr marL="0" indent="152400" algn="ctr" rtl="0">
              <a:spcBef>
                <a:spcPts val="0"/>
              </a:spcBef>
              <a:buClr>
                <a:schemeClr val="dk2"/>
              </a:buClr>
              <a:buSzPct val="100000"/>
              <a:buNone/>
              <a:defRPr sz="2400" i="1">
                <a:solidFill>
                  <a:schemeClr val="dk2"/>
                </a:solidFill>
              </a:defRPr>
            </a:lvl8pPr>
            <a:lvl9pPr marL="0" indent="152400" algn="ctr" rtl="0">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rtl="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948D"/>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rtl="0">
              <a:buClr>
                <a:schemeClr val="lt1"/>
              </a:buClr>
              <a:buSzPct val="100000"/>
              <a:buFont typeface="Georgia"/>
              <a:buNone/>
              <a:defRPr sz="4800">
                <a:solidFill>
                  <a:schemeClr val="lt1"/>
                </a:solidFill>
                <a:latin typeface="Georgia"/>
                <a:ea typeface="Georgia"/>
                <a:cs typeface="Georgia"/>
                <a:sym typeface="Georgia"/>
              </a:defRPr>
            </a:lvl1pPr>
            <a:lvl2pPr marL="0" indent="304800" rtl="0">
              <a:buClr>
                <a:schemeClr val="lt1"/>
              </a:buClr>
              <a:buSzPct val="100000"/>
              <a:buFont typeface="Georgia"/>
              <a:buNone/>
              <a:defRPr sz="4800">
                <a:solidFill>
                  <a:schemeClr val="lt1"/>
                </a:solidFill>
                <a:latin typeface="Georgia"/>
                <a:ea typeface="Georgia"/>
                <a:cs typeface="Georgia"/>
                <a:sym typeface="Georgia"/>
              </a:defRPr>
            </a:lvl2pPr>
            <a:lvl3pPr marL="0" indent="304800" rtl="0">
              <a:buClr>
                <a:schemeClr val="lt1"/>
              </a:buClr>
              <a:buSzPct val="100000"/>
              <a:buFont typeface="Georgia"/>
              <a:buNone/>
              <a:defRPr sz="4800">
                <a:solidFill>
                  <a:schemeClr val="lt1"/>
                </a:solidFill>
                <a:latin typeface="Georgia"/>
                <a:ea typeface="Georgia"/>
                <a:cs typeface="Georgia"/>
                <a:sym typeface="Georgia"/>
              </a:defRPr>
            </a:lvl3pPr>
            <a:lvl4pPr marL="0" indent="304800" rtl="0">
              <a:buClr>
                <a:schemeClr val="lt1"/>
              </a:buClr>
              <a:buSzPct val="100000"/>
              <a:buFont typeface="Georgia"/>
              <a:buNone/>
              <a:defRPr sz="4800">
                <a:solidFill>
                  <a:schemeClr val="lt1"/>
                </a:solidFill>
                <a:latin typeface="Georgia"/>
                <a:ea typeface="Georgia"/>
                <a:cs typeface="Georgia"/>
                <a:sym typeface="Georgia"/>
              </a:defRPr>
            </a:lvl4pPr>
            <a:lvl5pPr marL="0" indent="304800" rtl="0">
              <a:buClr>
                <a:schemeClr val="lt1"/>
              </a:buClr>
              <a:buSzPct val="100000"/>
              <a:buFont typeface="Georgia"/>
              <a:buNone/>
              <a:defRPr sz="4800">
                <a:solidFill>
                  <a:schemeClr val="lt1"/>
                </a:solidFill>
                <a:latin typeface="Georgia"/>
                <a:ea typeface="Georgia"/>
                <a:cs typeface="Georgia"/>
                <a:sym typeface="Georgia"/>
              </a:defRPr>
            </a:lvl5pPr>
            <a:lvl6pPr marL="0" indent="304800" rtl="0">
              <a:buClr>
                <a:schemeClr val="lt1"/>
              </a:buClr>
              <a:buSzPct val="100000"/>
              <a:buFont typeface="Georgia"/>
              <a:buNone/>
              <a:defRPr sz="4800">
                <a:solidFill>
                  <a:schemeClr val="lt1"/>
                </a:solidFill>
                <a:latin typeface="Georgia"/>
                <a:ea typeface="Georgia"/>
                <a:cs typeface="Georgia"/>
                <a:sym typeface="Georgia"/>
              </a:defRPr>
            </a:lvl6pPr>
            <a:lvl7pPr marL="0" indent="304800" rtl="0">
              <a:buClr>
                <a:schemeClr val="lt1"/>
              </a:buClr>
              <a:buSzPct val="100000"/>
              <a:buFont typeface="Georgia"/>
              <a:buNone/>
              <a:defRPr sz="4800">
                <a:solidFill>
                  <a:schemeClr val="lt1"/>
                </a:solidFill>
                <a:latin typeface="Georgia"/>
                <a:ea typeface="Georgia"/>
                <a:cs typeface="Georgia"/>
                <a:sym typeface="Georgia"/>
              </a:defRPr>
            </a:lvl7pPr>
            <a:lvl8pPr marL="0" indent="304800" rtl="0">
              <a:buClr>
                <a:schemeClr val="lt1"/>
              </a:buClr>
              <a:buSzPct val="100000"/>
              <a:buFont typeface="Georgia"/>
              <a:buNone/>
              <a:defRPr sz="4800">
                <a:solidFill>
                  <a:schemeClr val="lt1"/>
                </a:solidFill>
                <a:latin typeface="Georgia"/>
                <a:ea typeface="Georgia"/>
                <a:cs typeface="Georgia"/>
                <a:sym typeface="Georgia"/>
              </a:defRPr>
            </a:lvl8pPr>
            <a:lvl9pPr marL="0" indent="304800" rtl="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rtl="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rtl="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rtl="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rtl="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rtl="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rtl="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rtl="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rtl="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rtl="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7GHFxn-_4K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www.youtube.com/watch?v=w4WIpO2xrH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p:nvPr/>
        </p:nvSpPr>
        <p:spPr>
          <a:xfrm>
            <a:off x="576550" y="1445600"/>
            <a:ext cx="5276700" cy="1005899"/>
          </a:xfrm>
          <a:prstGeom prst="horizontalScroll">
            <a:avLst>
              <a:gd name="adj" fmla="val 12500"/>
            </a:avLst>
          </a:prstGeom>
          <a:solidFill>
            <a:srgbClr val="93C47D"/>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40" name="Shape 40"/>
          <p:cNvSpPr txBox="1">
            <a:spLocks noGrp="1"/>
          </p:cNvSpPr>
          <p:nvPr>
            <p:ph type="ctrTitle"/>
          </p:nvPr>
        </p:nvSpPr>
        <p:spPr>
          <a:xfrm>
            <a:off x="706290" y="1206910"/>
            <a:ext cx="7050900" cy="1102500"/>
          </a:xfrm>
          <a:prstGeom prst="rect">
            <a:avLst/>
          </a:prstGeom>
        </p:spPr>
        <p:txBody>
          <a:bodyPr lIns="91425" tIns="91425" rIns="91425" bIns="91425" anchor="b" anchorCtr="0">
            <a:noAutofit/>
          </a:bodyPr>
          <a:lstStyle/>
          <a:p>
            <a:pPr algn="l">
              <a:buNone/>
            </a:pPr>
            <a:r>
              <a:rPr lang="en" sz="3600">
                <a:solidFill>
                  <a:schemeClr val="dk1"/>
                </a:solidFill>
                <a:latin typeface="Syncopate"/>
                <a:ea typeface="Syncopate"/>
                <a:cs typeface="Syncopate"/>
                <a:sym typeface="Syncopate"/>
              </a:rPr>
              <a:t>The Challenge</a:t>
            </a:r>
          </a:p>
        </p:txBody>
      </p:sp>
      <p:sp>
        <p:nvSpPr>
          <p:cNvPr id="41" name="Shape 41"/>
          <p:cNvSpPr txBox="1">
            <a:spLocks noGrp="1"/>
          </p:cNvSpPr>
          <p:nvPr>
            <p:ph type="subTitle" idx="1"/>
          </p:nvPr>
        </p:nvSpPr>
        <p:spPr>
          <a:xfrm>
            <a:off x="492676" y="2309400"/>
            <a:ext cx="8061899" cy="694199"/>
          </a:xfrm>
          <a:prstGeom prst="rect">
            <a:avLst/>
          </a:prstGeom>
        </p:spPr>
        <p:txBody>
          <a:bodyPr lIns="91425" tIns="91425" rIns="91425" bIns="91425" anchor="t" anchorCtr="0">
            <a:noAutofit/>
          </a:bodyPr>
          <a:lstStyle/>
          <a:p>
            <a:pPr lvl="0" rtl="0">
              <a:buNone/>
            </a:pPr>
            <a:r>
              <a:rPr lang="en" i="0">
                <a:solidFill>
                  <a:srgbClr val="000000"/>
                </a:solidFill>
                <a:latin typeface="Arial"/>
                <a:ea typeface="Arial"/>
                <a:cs typeface="Arial"/>
                <a:sym typeface="Arial"/>
              </a:rPr>
              <a:t>By Rebecca Lauler, Samantha Glazer and Clare Scott</a:t>
            </a:r>
          </a:p>
          <a:p>
            <a:endParaRPr lang="en" i="0">
              <a:solidFill>
                <a:srgbClr val="000000"/>
              </a:solidFill>
              <a:latin typeface="Arial"/>
              <a:ea typeface="Arial"/>
              <a:cs typeface="Arial"/>
              <a:sym typeface="Arial"/>
            </a:endParaRPr>
          </a:p>
        </p:txBody>
      </p:sp>
      <p:sp>
        <p:nvSpPr>
          <p:cNvPr id="42" name="Shape 42"/>
          <p:cNvSpPr/>
          <p:nvPr/>
        </p:nvSpPr>
        <p:spPr>
          <a:xfrm>
            <a:off x="6040550" y="566950"/>
            <a:ext cx="2562074" cy="1742449"/>
          </a:xfrm>
          <a:prstGeom prst="rect">
            <a:avLst/>
          </a:prstGeom>
          <a:blipFill>
            <a:blip r:embed="rId3"/>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latin typeface="Syncopate"/>
                <a:ea typeface="Syncopate"/>
                <a:cs typeface="Syncopate"/>
                <a:sym typeface="Syncopate"/>
              </a:rPr>
              <a:t>Theme</a:t>
            </a:r>
          </a:p>
        </p:txBody>
      </p:sp>
      <p:sp>
        <p:nvSpPr>
          <p:cNvPr id="106" name="Shape 106"/>
          <p:cNvSpPr txBox="1">
            <a:spLocks noGrp="1"/>
          </p:cNvSpPr>
          <p:nvPr>
            <p:ph type="body" idx="1"/>
          </p:nvPr>
        </p:nvSpPr>
        <p:spPr>
          <a:xfrm>
            <a:off x="457200" y="1347100"/>
            <a:ext cx="8229600" cy="3725699"/>
          </a:xfrm>
          <a:prstGeom prst="rect">
            <a:avLst/>
          </a:prstGeom>
        </p:spPr>
        <p:txBody>
          <a:bodyPr lIns="91425" tIns="91425" rIns="91425" bIns="91425" anchor="t" anchorCtr="0">
            <a:noAutofit/>
          </a:bodyPr>
          <a:lstStyle/>
          <a:p>
            <a:pPr lvl="0" rtl="0">
              <a:buNone/>
            </a:pPr>
            <a:r>
              <a:rPr lang="en">
                <a:latin typeface="Droid Sans"/>
                <a:ea typeface="Droid Sans"/>
                <a:cs typeface="Droid Sans"/>
                <a:sym typeface="Droid Sans"/>
              </a:rPr>
              <a:t>In the episode “The Challenge”, Homer proves  that loyalty, wittiness and self discipline in times of struggle can get you ahead in life. </a:t>
            </a:r>
          </a:p>
        </p:txBody>
      </p:sp>
      <p:sp>
        <p:nvSpPr>
          <p:cNvPr id="107" name="Shape 107"/>
          <p:cNvSpPr/>
          <p:nvPr/>
        </p:nvSpPr>
        <p:spPr>
          <a:xfrm>
            <a:off x="4818325" y="2995075"/>
            <a:ext cx="3300274" cy="1974174"/>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000">
                <a:latin typeface="Syncopate"/>
                <a:ea typeface="Syncopate"/>
                <a:cs typeface="Syncopate"/>
                <a:sym typeface="Syncopate"/>
              </a:rPr>
              <a:t>what the characters learn</a:t>
            </a:r>
          </a:p>
        </p:txBody>
      </p:sp>
      <p:sp>
        <p:nvSpPr>
          <p:cNvPr id="113" name="Shape 1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latin typeface="Droid Sans"/>
                <a:ea typeface="Droid Sans"/>
                <a:cs typeface="Droid Sans"/>
                <a:sym typeface="Droid Sans"/>
              </a:rPr>
              <a:t>Telemachus learns that his father has returned from war and is actually in disguise as an old man.</a:t>
            </a:r>
          </a:p>
          <a:p>
            <a:pPr marL="457200" lvl="0" indent="-381000" rtl="0">
              <a:buClr>
                <a:schemeClr val="dk1"/>
              </a:buClr>
              <a:buSzPct val="166666"/>
              <a:buFont typeface="Arial"/>
              <a:buChar char="•"/>
            </a:pPr>
            <a:r>
              <a:rPr lang="en" sz="2400">
                <a:latin typeface="Droid Sans"/>
                <a:ea typeface="Droid Sans"/>
                <a:cs typeface="Droid Sans"/>
                <a:sym typeface="Droid Sans"/>
              </a:rPr>
              <a:t>Penelope learns loyalty. She stayed true to Odysseus while he was at war and during his journey home.</a:t>
            </a:r>
          </a:p>
          <a:p>
            <a:pPr marL="457200" lvl="0" indent="-381000">
              <a:buClr>
                <a:schemeClr val="dk1"/>
              </a:buClr>
              <a:buSzPct val="166666"/>
              <a:buFont typeface="Arial"/>
              <a:buChar char="•"/>
            </a:pPr>
            <a:r>
              <a:rPr lang="en" sz="2400">
                <a:latin typeface="Droid Sans"/>
                <a:ea typeface="Droid Sans"/>
                <a:cs typeface="Droid Sans"/>
                <a:sym typeface="Droid Sans"/>
              </a:rPr>
              <a:t>Odysseus learns self discipline.</a:t>
            </a:r>
          </a:p>
        </p:txBody>
      </p:sp>
      <p:sp>
        <p:nvSpPr>
          <p:cNvPr id="114" name="Shape 114"/>
          <p:cNvSpPr/>
          <p:nvPr/>
        </p:nvSpPr>
        <p:spPr>
          <a:xfrm>
            <a:off x="5466175" y="2939625"/>
            <a:ext cx="2426524" cy="1986225"/>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significant Passage</a:t>
            </a:r>
          </a:p>
        </p:txBody>
      </p:sp>
      <p:sp>
        <p:nvSpPr>
          <p:cNvPr id="120" name="Shape 12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solidFill>
                  <a:srgbClr val="0C343D"/>
                </a:solidFill>
                <a:latin typeface="Droid Sans"/>
                <a:ea typeface="Droid Sans"/>
                <a:cs typeface="Droid Sans"/>
                <a:sym typeface="Droid Sans"/>
              </a:rPr>
              <a:t>“Telemachus, the stranger you welcomed in your hall has not disgraced you. I did not miss, neither did I take all day stringing the bow.”</a:t>
            </a:r>
          </a:p>
          <a:p>
            <a:endParaRPr lang="en" sz="2400">
              <a:solidFill>
                <a:srgbClr val="0C343D"/>
              </a:solidFill>
              <a:latin typeface="Droid Sans"/>
              <a:ea typeface="Droid Sans"/>
              <a:cs typeface="Droid Sans"/>
              <a:sym typeface="Droid Sans"/>
            </a:endParaRPr>
          </a:p>
          <a:p>
            <a:endParaRPr lang="en" sz="2400">
              <a:solidFill>
                <a:srgbClr val="0C343D"/>
              </a:solidFill>
              <a:latin typeface="Droid Sans"/>
              <a:ea typeface="Droid Sans"/>
              <a:cs typeface="Droid Sans"/>
              <a:sym typeface="Droid Sans"/>
            </a:endParaRPr>
          </a:p>
        </p:txBody>
      </p:sp>
      <p:sp>
        <p:nvSpPr>
          <p:cNvPr id="121" name="Shape 121"/>
          <p:cNvSpPr txBox="1"/>
          <p:nvPr/>
        </p:nvSpPr>
        <p:spPr>
          <a:xfrm>
            <a:off x="974475" y="2574975"/>
            <a:ext cx="6918299" cy="1781099"/>
          </a:xfrm>
          <a:prstGeom prst="rect">
            <a:avLst/>
          </a:prstGeom>
        </p:spPr>
        <p:txBody>
          <a:bodyPr lIns="91425" tIns="91425" rIns="91425" bIns="91425" anchor="t" anchorCtr="0">
            <a:noAutofit/>
          </a:bodyPr>
          <a:lstStyle/>
          <a:p>
            <a:pPr>
              <a:buNone/>
            </a:pPr>
            <a:r>
              <a:rPr lang="en" sz="1800">
                <a:latin typeface="Droid Sans"/>
                <a:ea typeface="Droid Sans"/>
                <a:cs typeface="Droid Sans"/>
                <a:sym typeface="Droid Sans"/>
              </a:rPr>
              <a:t>After Odysseus had completed stringing the bow, he successfully shot the arrow through all 12 axe handle holes. Odysseus knew exactly how to sting his own bow quickly and how to aim correctly in order to win the challenge.</a:t>
            </a:r>
          </a:p>
        </p:txBody>
      </p:sp>
      <p:sp>
        <p:nvSpPr>
          <p:cNvPr id="122" name="Shape 122"/>
          <p:cNvSpPr/>
          <p:nvPr/>
        </p:nvSpPr>
        <p:spPr>
          <a:xfrm>
            <a:off x="7356525" y="3284875"/>
            <a:ext cx="1330274" cy="1606375"/>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Significant passage</a:t>
            </a:r>
          </a:p>
        </p:txBody>
      </p:sp>
      <p:sp>
        <p:nvSpPr>
          <p:cNvPr id="128" name="Shape 1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2400">
                <a:solidFill>
                  <a:srgbClr val="0C343D"/>
                </a:solidFill>
                <a:latin typeface="Droid Sans"/>
                <a:ea typeface="Droid Sans"/>
                <a:cs typeface="Droid Sans"/>
                <a:sym typeface="Droid Sans"/>
              </a:rPr>
              <a:t>“He dropped his eyes and nodded, Prince Telemachus, true son of King Odysseus, belted his sword on, clapped hand to his spear, and with a clink and glitter of keen bronze stood by his chair, in the forefront near his father.”</a:t>
            </a:r>
          </a:p>
        </p:txBody>
      </p:sp>
      <p:sp>
        <p:nvSpPr>
          <p:cNvPr id="129" name="Shape 129"/>
          <p:cNvSpPr txBox="1"/>
          <p:nvPr/>
        </p:nvSpPr>
        <p:spPr>
          <a:xfrm>
            <a:off x="1155200" y="2955750"/>
            <a:ext cx="7060199" cy="1852199"/>
          </a:xfrm>
          <a:prstGeom prst="rect">
            <a:avLst/>
          </a:prstGeom>
        </p:spPr>
        <p:txBody>
          <a:bodyPr lIns="91425" tIns="91425" rIns="91425" bIns="91425" anchor="t" anchorCtr="0">
            <a:noAutofit/>
          </a:bodyPr>
          <a:lstStyle/>
          <a:p>
            <a:pPr>
              <a:buNone/>
            </a:pPr>
            <a:r>
              <a:rPr lang="en" sz="2000">
                <a:latin typeface="Droid Sans"/>
                <a:ea typeface="Droid Sans"/>
                <a:cs typeface="Droid Sans"/>
                <a:sym typeface="Droid Sans"/>
              </a:rPr>
              <a:t>This shows that Telemachus knew the old man was his father after he had shot the arrow through all holes.</a:t>
            </a:r>
          </a:p>
        </p:txBody>
      </p:sp>
      <p:sp>
        <p:nvSpPr>
          <p:cNvPr id="130" name="Shape 130"/>
          <p:cNvSpPr/>
          <p:nvPr/>
        </p:nvSpPr>
        <p:spPr>
          <a:xfrm>
            <a:off x="6702775" y="3745975"/>
            <a:ext cx="1719124" cy="1277400"/>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Discussion Questions</a:t>
            </a:r>
          </a:p>
        </p:txBody>
      </p:sp>
      <p:sp>
        <p:nvSpPr>
          <p:cNvPr id="136" name="Shape 1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7350" rtl="0">
              <a:buClr>
                <a:schemeClr val="dk1"/>
              </a:buClr>
              <a:buSzPct val="100000"/>
              <a:buFont typeface="Droid Sans"/>
              <a:buAutoNum type="arabicPeriod"/>
            </a:pPr>
            <a:r>
              <a:rPr lang="en" sz="2500">
                <a:latin typeface="Droid Sans"/>
                <a:ea typeface="Droid Sans"/>
                <a:cs typeface="Droid Sans"/>
                <a:sym typeface="Droid Sans"/>
              </a:rPr>
              <a:t>Why did Penelope set up an impossible challenge that only Odysseus could complete?</a:t>
            </a:r>
          </a:p>
          <a:p>
            <a:endParaRPr lang="en" sz="2500">
              <a:latin typeface="Droid Sans"/>
              <a:ea typeface="Droid Sans"/>
              <a:cs typeface="Droid Sans"/>
              <a:sym typeface="Droid Sans"/>
            </a:endParaRPr>
          </a:p>
          <a:p>
            <a:pPr marL="457200" lvl="0" indent="-387350" rtl="0">
              <a:buClr>
                <a:schemeClr val="dk1"/>
              </a:buClr>
              <a:buSzPct val="100000"/>
              <a:buFont typeface="Droid Sans"/>
              <a:buAutoNum type="arabicPeriod"/>
            </a:pPr>
            <a:r>
              <a:rPr lang="en" sz="2500">
                <a:latin typeface="Droid Sans"/>
                <a:ea typeface="Droid Sans"/>
                <a:cs typeface="Droid Sans"/>
                <a:sym typeface="Droid Sans"/>
              </a:rPr>
              <a:t>Why did Odysseus disguise himself as an old man upon returning to Ithaca?</a:t>
            </a:r>
          </a:p>
          <a:p>
            <a:endParaRPr lang="en" sz="2500">
              <a:latin typeface="Droid Sans"/>
              <a:ea typeface="Droid Sans"/>
              <a:cs typeface="Droid Sans"/>
              <a:sym typeface="Droid Sans"/>
            </a:endParaRPr>
          </a:p>
          <a:p>
            <a:pPr marL="457200" lvl="0" indent="-387350">
              <a:buClr>
                <a:schemeClr val="dk1"/>
              </a:buClr>
              <a:buSzPct val="100000"/>
              <a:buFont typeface="Droid Sans"/>
              <a:buAutoNum type="arabicPeriod"/>
            </a:pPr>
            <a:r>
              <a:rPr lang="en" sz="2500">
                <a:latin typeface="Droid Sans"/>
                <a:ea typeface="Droid Sans"/>
                <a:cs typeface="Droid Sans"/>
                <a:sym typeface="Droid Sans"/>
              </a:rPr>
              <a:t>Do you think the challenge blew Odysseus’ disguise to Penelope?</a:t>
            </a:r>
          </a:p>
        </p:txBody>
      </p:sp>
      <p:sp>
        <p:nvSpPr>
          <p:cNvPr id="137" name="Shape 137"/>
          <p:cNvSpPr/>
          <p:nvPr/>
        </p:nvSpPr>
        <p:spPr>
          <a:xfrm rot="522000">
            <a:off x="8167750" y="1716650"/>
            <a:ext cx="760724" cy="967074"/>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314550" y="1174975"/>
            <a:ext cx="8739000" cy="3725699"/>
          </a:xfrm>
          <a:prstGeom prst="rect">
            <a:avLst/>
          </a:prstGeom>
        </p:spPr>
        <p:txBody>
          <a:bodyPr lIns="91425" tIns="91425" rIns="91425" bIns="91425" anchor="t" anchorCtr="0">
            <a:noAutofit/>
          </a:bodyPr>
          <a:lstStyle/>
          <a:p>
            <a:pPr lvl="0" rtl="0">
              <a:buNone/>
            </a:pPr>
            <a:r>
              <a:rPr lang="en" sz="2000">
                <a:solidFill>
                  <a:srgbClr val="000000"/>
                </a:solidFill>
                <a:latin typeface="Droid Sans"/>
                <a:ea typeface="Droid Sans"/>
                <a:cs typeface="Droid Sans"/>
                <a:sym typeface="Droid Sans"/>
              </a:rPr>
              <a:t>Clip made by a student to represent the impossible challenge of stringing Odysseus’ bow, and shooting an arrow through 12 axe holes:</a:t>
            </a:r>
          </a:p>
          <a:p>
            <a:pPr lvl="0" rtl="0">
              <a:buNone/>
            </a:pPr>
            <a:r>
              <a:rPr lang="en" sz="2000" u="sng">
                <a:solidFill>
                  <a:schemeClr val="hlink"/>
                </a:solidFill>
                <a:latin typeface="Droid Sans"/>
                <a:ea typeface="Droid Sans"/>
                <a:cs typeface="Droid Sans"/>
                <a:sym typeface="Droid Sans"/>
                <a:hlinkClick r:id="rId3"/>
              </a:rPr>
              <a:t>http://www.youtube.com/watch?v=7GHFxn-_4Ks</a:t>
            </a:r>
          </a:p>
          <a:p>
            <a:endParaRPr lang="en" sz="2000" u="sng">
              <a:solidFill>
                <a:schemeClr val="hlink"/>
              </a:solidFill>
              <a:latin typeface="Droid Sans"/>
              <a:ea typeface="Droid Sans"/>
              <a:cs typeface="Droid Sans"/>
              <a:sym typeface="Droid Sans"/>
              <a:hlinkClick r:id="rId3"/>
            </a:endParaRPr>
          </a:p>
          <a:p>
            <a:pPr lvl="0" rtl="0">
              <a:buNone/>
            </a:pPr>
            <a:r>
              <a:rPr lang="en" sz="2000">
                <a:latin typeface="Droid Sans"/>
                <a:ea typeface="Droid Sans"/>
                <a:cs typeface="Droid Sans"/>
                <a:sym typeface="Droid Sans"/>
              </a:rPr>
              <a:t>Scene from </a:t>
            </a:r>
            <a:r>
              <a:rPr lang="en" sz="2000" u="sng">
                <a:latin typeface="Droid Sans"/>
                <a:ea typeface="Droid Sans"/>
                <a:cs typeface="Droid Sans"/>
                <a:sym typeface="Droid Sans"/>
              </a:rPr>
              <a:t>The Odyssey</a:t>
            </a:r>
            <a:r>
              <a:rPr lang="en" sz="2000">
                <a:latin typeface="Droid Sans"/>
                <a:ea typeface="Droid Sans"/>
                <a:cs typeface="Droid Sans"/>
                <a:sym typeface="Droid Sans"/>
              </a:rPr>
              <a:t> of challenge: (stop at 4:01)</a:t>
            </a:r>
          </a:p>
          <a:p>
            <a:pPr lvl="0" rtl="0">
              <a:buNone/>
            </a:pPr>
            <a:r>
              <a:rPr lang="en" sz="2000" u="sng">
                <a:solidFill>
                  <a:schemeClr val="hlink"/>
                </a:solidFill>
                <a:latin typeface="Droid Sans"/>
                <a:ea typeface="Droid Sans"/>
                <a:cs typeface="Droid Sans"/>
                <a:sym typeface="Droid Sans"/>
                <a:hlinkClick r:id="rId4"/>
              </a:rPr>
              <a:t>http://www.youtube.com/watch?v=w4WIpO2xrHs</a:t>
            </a:r>
          </a:p>
          <a:p>
            <a:endParaRPr lang="en" sz="2000" u="sng">
              <a:solidFill>
                <a:schemeClr val="hlink"/>
              </a:solidFill>
              <a:latin typeface="Droid Sans"/>
              <a:ea typeface="Droid Sans"/>
              <a:cs typeface="Droid Sans"/>
              <a:sym typeface="Droid Sans"/>
              <a:hlinkClick r:id="rId4"/>
            </a:endParaRPr>
          </a:p>
          <a:p>
            <a:endParaRPr lang="en" sz="2000" u="sng">
              <a:solidFill>
                <a:schemeClr val="hlink"/>
              </a:solidFill>
              <a:latin typeface="Droid Sans"/>
              <a:ea typeface="Droid Sans"/>
              <a:cs typeface="Droid Sans"/>
              <a:sym typeface="Droid Sans"/>
              <a:hlinkClick r:id="rId4"/>
            </a:endParaRPr>
          </a:p>
        </p:txBody>
      </p:sp>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Videos</a:t>
            </a:r>
          </a:p>
        </p:txBody>
      </p:sp>
      <p:sp>
        <p:nvSpPr>
          <p:cNvPr id="144" name="Shape 144"/>
          <p:cNvSpPr/>
          <p:nvPr/>
        </p:nvSpPr>
        <p:spPr>
          <a:xfrm>
            <a:off x="7199000" y="3761400"/>
            <a:ext cx="1944999" cy="1382099"/>
          </a:xfrm>
          <a:prstGeom prst="rect">
            <a:avLst/>
          </a:prstGeom>
          <a:blipFill>
            <a:blip r:embed="rId5"/>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35000" y="1078525"/>
            <a:ext cx="8751000" cy="38391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latin typeface="Droid Sans"/>
                <a:ea typeface="Droid Sans"/>
                <a:cs typeface="Droid Sans"/>
                <a:sym typeface="Droid Sans"/>
              </a:rPr>
              <a:t>Penelope, Odysseus’ wife, has been waiting for her husband to return from war for about 20 years.</a:t>
            </a:r>
          </a:p>
          <a:p>
            <a:pPr marL="457200" lvl="0" indent="-381000" rtl="0">
              <a:buClr>
                <a:schemeClr val="dk1"/>
              </a:buClr>
              <a:buSzPct val="166666"/>
              <a:buFont typeface="Arial"/>
              <a:buChar char="•"/>
            </a:pPr>
            <a:r>
              <a:rPr lang="en" sz="2400">
                <a:latin typeface="Droid Sans"/>
                <a:ea typeface="Droid Sans"/>
                <a:cs typeface="Droid Sans"/>
                <a:sym typeface="Droid Sans"/>
              </a:rPr>
              <a:t>Her parents want her to remarry since they are unaware whether or not Odysseus is coming home.</a:t>
            </a:r>
          </a:p>
          <a:p>
            <a:pPr marL="457200" lvl="0" indent="-381000" rtl="0">
              <a:buClr>
                <a:schemeClr val="dk1"/>
              </a:buClr>
              <a:buSzPct val="166666"/>
              <a:buFont typeface="Arial"/>
              <a:buChar char="•"/>
            </a:pPr>
            <a:r>
              <a:rPr lang="en" sz="2400">
                <a:latin typeface="Droid Sans"/>
                <a:ea typeface="Droid Sans"/>
                <a:cs typeface="Droid Sans"/>
                <a:sym typeface="Droid Sans"/>
              </a:rPr>
              <a:t>The suitors want to be Penelope’s husband and to take Odysseus’ spot on the throne.</a:t>
            </a:r>
          </a:p>
          <a:p>
            <a:pPr marL="457200" lvl="0" indent="-381000" rtl="0">
              <a:buClr>
                <a:schemeClr val="dk1"/>
              </a:buClr>
              <a:buSzPct val="166666"/>
              <a:buFont typeface="Arial"/>
              <a:buChar char="•"/>
            </a:pPr>
            <a:r>
              <a:rPr lang="en" sz="2400">
                <a:latin typeface="Droid Sans"/>
                <a:ea typeface="Droid Sans"/>
                <a:cs typeface="Droid Sans"/>
                <a:sym typeface="Droid Sans"/>
              </a:rPr>
              <a:t>For the past 20 years she has been outwitting the suitors so she does not have to marry them.</a:t>
            </a:r>
          </a:p>
        </p:txBody>
      </p:sp>
      <p:sp>
        <p:nvSpPr>
          <p:cNvPr id="48" name="Shape 48"/>
          <p:cNvSpPr txBox="1">
            <a:spLocks noGrp="1"/>
          </p:cNvSpPr>
          <p:nvPr>
            <p:ph type="title"/>
          </p:nvPr>
        </p:nvSpPr>
        <p:spPr>
          <a:xfrm>
            <a:off x="135000" y="132825"/>
            <a:ext cx="8873999" cy="9942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Necessary Background</a:t>
            </a:r>
          </a:p>
        </p:txBody>
      </p:sp>
      <p:sp>
        <p:nvSpPr>
          <p:cNvPr id="49" name="Shape 49"/>
          <p:cNvSpPr/>
          <p:nvPr/>
        </p:nvSpPr>
        <p:spPr>
          <a:xfrm>
            <a:off x="5775675" y="3851650"/>
            <a:ext cx="2837950" cy="1162774"/>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8300" rtl="0">
              <a:buClr>
                <a:schemeClr val="dk1"/>
              </a:buClr>
              <a:buSzPct val="166666"/>
              <a:buFont typeface="Arial"/>
              <a:buChar char="•"/>
            </a:pPr>
            <a:r>
              <a:rPr lang="en" sz="2200">
                <a:latin typeface="Droid Sans"/>
                <a:ea typeface="Droid Sans"/>
                <a:cs typeface="Droid Sans"/>
                <a:sym typeface="Droid Sans"/>
              </a:rPr>
              <a:t>Penelope meets Odysseus while he is disguised as an old man; he tells her he knows her husband and he will return in a full moon (in a month).</a:t>
            </a:r>
          </a:p>
          <a:p>
            <a:endParaRPr lang="en" sz="2200">
              <a:latin typeface="Droid Sans"/>
              <a:ea typeface="Droid Sans"/>
              <a:cs typeface="Droid Sans"/>
              <a:sym typeface="Droid Sans"/>
            </a:endParaRPr>
          </a:p>
          <a:p>
            <a:pPr marL="457200" lvl="0" indent="-368300" rtl="0">
              <a:buClr>
                <a:schemeClr val="dk1"/>
              </a:buClr>
              <a:buSzPct val="166666"/>
              <a:buFont typeface="Arial"/>
              <a:buChar char="•"/>
            </a:pPr>
            <a:r>
              <a:rPr lang="en" sz="2200">
                <a:latin typeface="Droid Sans"/>
                <a:ea typeface="Droid Sans"/>
                <a:cs typeface="Droid Sans"/>
                <a:sym typeface="Droid Sans"/>
              </a:rPr>
              <a:t>Penelope creates the arrow and axe hole challenge in order to buy herself time for Odysseus to return so she does not have to marry a suitor since she knows only Odysseus can achieve the challenge. </a:t>
            </a:r>
          </a:p>
          <a:p>
            <a:endParaRPr lang="en" sz="2200">
              <a:latin typeface="Droid Sans"/>
              <a:ea typeface="Droid Sans"/>
              <a:cs typeface="Droid Sans"/>
              <a:sym typeface="Droid Sans"/>
            </a:endParaRPr>
          </a:p>
        </p:txBody>
      </p:sp>
      <p:sp>
        <p:nvSpPr>
          <p:cNvPr id="55" name="Shape 55"/>
          <p:cNvSpPr txBox="1">
            <a:spLocks noGrp="1"/>
          </p:cNvSpPr>
          <p:nvPr>
            <p:ph type="title"/>
          </p:nvPr>
        </p:nvSpPr>
        <p:spPr>
          <a:xfrm>
            <a:off x="246175" y="205975"/>
            <a:ext cx="8780699" cy="9942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Necessary Background</a:t>
            </a:r>
          </a:p>
        </p:txBody>
      </p:sp>
      <p:sp>
        <p:nvSpPr>
          <p:cNvPr id="56" name="Shape 56"/>
          <p:cNvSpPr/>
          <p:nvPr/>
        </p:nvSpPr>
        <p:spPr>
          <a:xfrm>
            <a:off x="4625350" y="3948550"/>
            <a:ext cx="3063925" cy="1062724"/>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200">
                <a:latin typeface="Droid Sans"/>
                <a:ea typeface="Droid Sans"/>
                <a:cs typeface="Droid Sans"/>
                <a:sym typeface="Droid Sans"/>
              </a:rPr>
              <a:t>- Penelope: wife of Odysseus, over the time that he</a:t>
            </a:r>
          </a:p>
          <a:p>
            <a:pPr lvl="0" rtl="0">
              <a:buNone/>
            </a:pPr>
            <a:r>
              <a:rPr lang="en" sz="2200">
                <a:latin typeface="Droid Sans"/>
                <a:ea typeface="Droid Sans"/>
                <a:cs typeface="Droid Sans"/>
                <a:sym typeface="Droid Sans"/>
              </a:rPr>
              <a:t>has been at war (about 20 years) she has stayed true</a:t>
            </a:r>
          </a:p>
          <a:p>
            <a:pPr lvl="0" rtl="0">
              <a:buNone/>
            </a:pPr>
            <a:r>
              <a:rPr lang="en" sz="2200">
                <a:latin typeface="Droid Sans"/>
                <a:ea typeface="Droid Sans"/>
                <a:cs typeface="Droid Sans"/>
                <a:sym typeface="Droid Sans"/>
              </a:rPr>
              <a:t>to him and never second guessed loving him, very intelligent and beautiful</a:t>
            </a:r>
          </a:p>
          <a:p>
            <a:endParaRPr lang="en" sz="2200">
              <a:latin typeface="Droid Sans"/>
              <a:ea typeface="Droid Sans"/>
              <a:cs typeface="Droid Sans"/>
              <a:sym typeface="Droid Sans"/>
            </a:endParaRPr>
          </a:p>
          <a:p>
            <a:pPr lvl="0" rtl="0">
              <a:buNone/>
            </a:pPr>
            <a:r>
              <a:rPr lang="en" sz="2200">
                <a:latin typeface="Droid Sans"/>
                <a:ea typeface="Droid Sans"/>
                <a:cs typeface="Droid Sans"/>
                <a:sym typeface="Droid Sans"/>
              </a:rPr>
              <a:t>-Odysseus: determined to get his wife and throne back after war</a:t>
            </a:r>
          </a:p>
          <a:p>
            <a:endParaRPr lang="en" sz="2200">
              <a:latin typeface="Droid Sans"/>
              <a:ea typeface="Droid Sans"/>
              <a:cs typeface="Droid Sans"/>
              <a:sym typeface="Droid Sans"/>
            </a:endParaRPr>
          </a:p>
          <a:p>
            <a:endParaRPr lang="en" sz="2200">
              <a:latin typeface="Droid Sans"/>
              <a:ea typeface="Droid Sans"/>
              <a:cs typeface="Droid Sans"/>
              <a:sym typeface="Droid Sans"/>
            </a:endParaRPr>
          </a:p>
        </p:txBody>
      </p:sp>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Characters</a:t>
            </a:r>
          </a:p>
        </p:txBody>
      </p:sp>
      <p:sp>
        <p:nvSpPr>
          <p:cNvPr id="63" name="Shape 63"/>
          <p:cNvSpPr/>
          <p:nvPr/>
        </p:nvSpPr>
        <p:spPr>
          <a:xfrm>
            <a:off x="7298250" y="671174"/>
            <a:ext cx="994700" cy="1499300"/>
          </a:xfrm>
          <a:prstGeom prst="rect">
            <a:avLst/>
          </a:prstGeom>
          <a:blipFill>
            <a:blip r:embed="rId3"/>
            <a:stretch>
              <a:fillRect/>
            </a:stretch>
          </a:blipFill>
          <a:ln>
            <a:noFill/>
          </a:ln>
        </p:spPr>
      </p:sp>
      <p:sp>
        <p:nvSpPr>
          <p:cNvPr id="64" name="Shape 64"/>
          <p:cNvSpPr/>
          <p:nvPr/>
        </p:nvSpPr>
        <p:spPr>
          <a:xfrm>
            <a:off x="4929272" y="3697899"/>
            <a:ext cx="994705" cy="1227950"/>
          </a:xfrm>
          <a:prstGeom prst="rect">
            <a:avLst/>
          </a:prstGeom>
          <a:blipFill>
            <a:blip r:embed="rId4"/>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Clr>
                <a:schemeClr val="dk1"/>
              </a:buClr>
              <a:buSzPct val="50000"/>
              <a:buFont typeface="Arial"/>
              <a:buNone/>
            </a:pPr>
            <a:r>
              <a:rPr lang="en" sz="2200">
                <a:latin typeface="Droid Sans"/>
                <a:ea typeface="Droid Sans"/>
                <a:cs typeface="Droid Sans"/>
                <a:sym typeface="Droid Sans"/>
              </a:rPr>
              <a:t>-Telemachus: son Of Odysseus, knows who his father is even with his disguise as an old man</a:t>
            </a:r>
          </a:p>
          <a:p>
            <a:endParaRPr lang="en" sz="2200">
              <a:latin typeface="Droid Sans"/>
              <a:ea typeface="Droid Sans"/>
              <a:cs typeface="Droid Sans"/>
              <a:sym typeface="Droid Sans"/>
            </a:endParaRPr>
          </a:p>
          <a:p>
            <a:endParaRPr lang="en" sz="2200">
              <a:latin typeface="Droid Sans"/>
              <a:ea typeface="Droid Sans"/>
              <a:cs typeface="Droid Sans"/>
              <a:sym typeface="Droid Sans"/>
            </a:endParaRPr>
          </a:p>
          <a:p>
            <a:pPr lvl="0">
              <a:buClr>
                <a:schemeClr val="dk1"/>
              </a:buClr>
              <a:buSzPct val="50000"/>
              <a:buFont typeface="Arial"/>
              <a:buNone/>
            </a:pPr>
            <a:r>
              <a:rPr lang="en" sz="2200">
                <a:latin typeface="Droid Sans"/>
                <a:ea typeface="Droid Sans"/>
                <a:cs typeface="Droid Sans"/>
                <a:sym typeface="Droid Sans"/>
              </a:rPr>
              <a:t>-The suitors: men who want to take Odysseus’ throne and to be Penelope’s husband, fail to pass the arrow and axe hole challenge</a:t>
            </a:r>
          </a:p>
        </p:txBody>
      </p:sp>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Characters</a:t>
            </a:r>
          </a:p>
        </p:txBody>
      </p:sp>
      <p:sp>
        <p:nvSpPr>
          <p:cNvPr id="71" name="Shape 71"/>
          <p:cNvSpPr/>
          <p:nvPr/>
        </p:nvSpPr>
        <p:spPr>
          <a:xfrm>
            <a:off x="4871275" y="1700300"/>
            <a:ext cx="1046649" cy="1207750"/>
          </a:xfrm>
          <a:prstGeom prst="rect">
            <a:avLst/>
          </a:prstGeom>
          <a:blipFill>
            <a:blip r:embed="rId3"/>
            <a:stretch>
              <a:fillRect/>
            </a:stretch>
          </a:blipFill>
          <a:ln>
            <a:noFill/>
          </a:ln>
        </p:spPr>
      </p:sp>
      <p:sp>
        <p:nvSpPr>
          <p:cNvPr id="72" name="Shape 72"/>
          <p:cNvSpPr/>
          <p:nvPr/>
        </p:nvSpPr>
        <p:spPr>
          <a:xfrm>
            <a:off x="6099955" y="3678300"/>
            <a:ext cx="2070274" cy="1207750"/>
          </a:xfrm>
          <a:prstGeom prst="rect">
            <a:avLst/>
          </a:prstGeom>
          <a:blipFill>
            <a:blip r:embed="rId4"/>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1800">
                <a:latin typeface="Droid Sans"/>
                <a:ea typeface="Droid Sans"/>
                <a:cs typeface="Droid Sans"/>
                <a:sym typeface="Droid Sans"/>
              </a:rPr>
              <a:t>- Man vs. Man: Odysseus has to go against all of the suitors to get Penelope and his position as a king back, in order to get his spot back he has to shoot an arrow through 12 axe holes</a:t>
            </a:r>
          </a:p>
          <a:p>
            <a:endParaRPr lang="en" sz="1800">
              <a:latin typeface="Droid Sans"/>
              <a:ea typeface="Droid Sans"/>
              <a:cs typeface="Droid Sans"/>
              <a:sym typeface="Droid Sans"/>
            </a:endParaRPr>
          </a:p>
          <a:p>
            <a:pPr lvl="0" rtl="0">
              <a:buNone/>
            </a:pPr>
            <a:r>
              <a:rPr lang="en" sz="1800">
                <a:latin typeface="Droid Sans"/>
                <a:ea typeface="Droid Sans"/>
                <a:cs typeface="Droid Sans"/>
                <a:sym typeface="Droid Sans"/>
              </a:rPr>
              <a:t>-Man vs. Self: Penelope has to decide who to marry since she does not know that Odysseus has returned because of his disguise</a:t>
            </a:r>
          </a:p>
          <a:p>
            <a:endParaRPr lang="en" sz="1800">
              <a:latin typeface="Droid Sans"/>
              <a:ea typeface="Droid Sans"/>
              <a:cs typeface="Droid Sans"/>
              <a:sym typeface="Droid Sans"/>
            </a:endParaRPr>
          </a:p>
          <a:p>
            <a:pPr lvl="0" rtl="0">
              <a:buNone/>
            </a:pPr>
            <a:r>
              <a:rPr lang="en" sz="1800">
                <a:latin typeface="Droid Sans"/>
                <a:ea typeface="Droid Sans"/>
                <a:cs typeface="Droid Sans"/>
                <a:sym typeface="Droid Sans"/>
              </a:rPr>
              <a:t>- Man vs. Self:While Odysseus was at war, Penelope had to believe that he was eventually going to return home, she wouldn’t know whether or not he died, or married someone else</a:t>
            </a:r>
          </a:p>
        </p:txBody>
      </p:sp>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Main Conflicts</a:t>
            </a:r>
          </a:p>
        </p:txBody>
      </p:sp>
      <p:sp>
        <p:nvSpPr>
          <p:cNvPr id="79" name="Shape 79"/>
          <p:cNvSpPr/>
          <p:nvPr/>
        </p:nvSpPr>
        <p:spPr>
          <a:xfrm>
            <a:off x="5944925" y="129075"/>
            <a:ext cx="2243125" cy="1232624"/>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1071217"/>
            <a:ext cx="8229600" cy="3630300"/>
          </a:xfrm>
          <a:prstGeom prst="rect">
            <a:avLst/>
          </a:prstGeom>
        </p:spPr>
        <p:txBody>
          <a:bodyPr lIns="91425" tIns="91425" rIns="91425" bIns="91425" anchor="t" anchorCtr="0">
            <a:noAutofit/>
          </a:bodyPr>
          <a:lstStyle/>
          <a:p>
            <a:pPr indent="457200">
              <a:buNone/>
            </a:pPr>
            <a:r>
              <a:rPr lang="en" sz="2600">
                <a:latin typeface="Droid Sans"/>
                <a:ea typeface="Droid Sans"/>
                <a:cs typeface="Droid Sans"/>
                <a:sym typeface="Droid Sans"/>
              </a:rPr>
              <a:t>After Odysseus returns home, he decides that he is going to stay in disguise so that he can kill the suitors and claim his spot on the throne again. Many suitors want to take his throne so Penelope creates an impossible challenge that only Odysseus can complete. In order to win the challenge, you have to be able to string Odysseus’ bow and shoot the arrow through 12 axe handle holes, something only Odysseus can accomplish.  </a:t>
            </a:r>
            <a:r>
              <a:rPr lang="en" sz="2600"/>
              <a:t>                                         </a:t>
            </a:r>
          </a:p>
        </p:txBody>
      </p:sp>
      <p:sp>
        <p:nvSpPr>
          <p:cNvPr id="85" name="Shape 85"/>
          <p:cNvSpPr txBox="1">
            <a:spLocks noGrp="1"/>
          </p:cNvSpPr>
          <p:nvPr>
            <p:ph type="title"/>
          </p:nvPr>
        </p:nvSpPr>
        <p:spPr>
          <a:xfrm>
            <a:off x="457200" y="123928"/>
            <a:ext cx="8229600" cy="9942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Brief Summary</a:t>
            </a:r>
          </a:p>
        </p:txBody>
      </p:sp>
      <p:sp>
        <p:nvSpPr>
          <p:cNvPr id="86" name="Shape 86"/>
          <p:cNvSpPr/>
          <p:nvPr/>
        </p:nvSpPr>
        <p:spPr>
          <a:xfrm>
            <a:off x="7490100" y="4069700"/>
            <a:ext cx="783374" cy="783374"/>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Clr>
                <a:schemeClr val="dk1"/>
              </a:buClr>
              <a:buSzPct val="42307"/>
              <a:buFont typeface="Arial"/>
              <a:buNone/>
            </a:pPr>
            <a:r>
              <a:rPr lang="en" sz="2600">
                <a:latin typeface="Droid Sans"/>
                <a:ea typeface="Droid Sans"/>
                <a:cs typeface="Droid Sans"/>
                <a:sym typeface="Droid Sans"/>
              </a:rPr>
              <a:t>The suitors attempt shooting the arrow and fail. Odysseus, in disguise, asks for a try at shooting the arrow and strings the bow. He successfully shoots the arrow making it through all 12 axe handle holes. All the men are shocked by his achievement and Zeus’ thunderbolt.</a:t>
            </a:r>
          </a:p>
          <a:p>
            <a:endParaRPr lang="en" sz="2600">
              <a:latin typeface="Droid Sans"/>
              <a:ea typeface="Droid Sans"/>
              <a:cs typeface="Droid Sans"/>
              <a:sym typeface="Droid Sans"/>
            </a:endParaRPr>
          </a:p>
        </p:txBody>
      </p:sp>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Brief Summary</a:t>
            </a:r>
          </a:p>
        </p:txBody>
      </p:sp>
      <p:sp>
        <p:nvSpPr>
          <p:cNvPr id="93" name="Shape 93"/>
          <p:cNvSpPr/>
          <p:nvPr/>
        </p:nvSpPr>
        <p:spPr>
          <a:xfrm>
            <a:off x="5082900" y="3423100"/>
            <a:ext cx="1995148" cy="1502749"/>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sz="3600">
                <a:latin typeface="Syncopate"/>
                <a:ea typeface="Syncopate"/>
                <a:cs typeface="Syncopate"/>
                <a:sym typeface="Syncopate"/>
              </a:rPr>
              <a:t>Odysseus’ Motivation</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indent="457200">
              <a:buNone/>
            </a:pPr>
            <a:r>
              <a:rPr lang="en" sz="2000">
                <a:latin typeface="Droid Sans"/>
                <a:ea typeface="Droid Sans"/>
                <a:cs typeface="Droid Sans"/>
                <a:sym typeface="Droid Sans"/>
              </a:rPr>
              <a:t>Since Odysseus wants to return home to his wife and his home, his is motivated to continue his journey. He has been gone for 20 years and wants to live the same way as he did before he left for war. He does not want one of the suitors to marry his wife and he wants to win the challenge so that he can call Penelope his own wife once again.</a:t>
            </a:r>
          </a:p>
        </p:txBody>
      </p:sp>
      <p:sp>
        <p:nvSpPr>
          <p:cNvPr id="100" name="Shape 100"/>
          <p:cNvSpPr/>
          <p:nvPr/>
        </p:nvSpPr>
        <p:spPr>
          <a:xfrm>
            <a:off x="3424350" y="2943550"/>
            <a:ext cx="2809800" cy="2117124"/>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On-screen Show (16:9)</PresentationFormat>
  <Paragraphs>58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paper-plane</vt:lpstr>
      <vt:lpstr>The Challenge</vt:lpstr>
      <vt:lpstr>Necessary Background</vt:lpstr>
      <vt:lpstr>Necessary Background</vt:lpstr>
      <vt:lpstr>Characters</vt:lpstr>
      <vt:lpstr>Characters</vt:lpstr>
      <vt:lpstr>Main Conflicts</vt:lpstr>
      <vt:lpstr>Brief Summary</vt:lpstr>
      <vt:lpstr>Brief Summary</vt:lpstr>
      <vt:lpstr>Odysseus’ Motivation</vt:lpstr>
      <vt:lpstr>Theme</vt:lpstr>
      <vt:lpstr>what the characters learn</vt:lpstr>
      <vt:lpstr>significant Passage</vt:lpstr>
      <vt:lpstr>Significant passage</vt:lpstr>
      <vt:lpstr>Discussion Questions</vt:lpstr>
      <vt:lpstr>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dc:title>
  <dc:creator>Dowling, Margaret</dc:creator>
  <cp:lastModifiedBy>SOCSD User</cp:lastModifiedBy>
  <cp:revision>1</cp:revision>
  <dcterms:modified xsi:type="dcterms:W3CDTF">2013-12-12T14:45:09Z</dcterms:modified>
</cp:coreProperties>
</file>