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297811040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a:off x="0" y="0"/>
            <a:ext cx="9144000" cy="5176499"/>
          </a:xfrm>
          <a:prstGeom prst="rect">
            <a:avLst/>
          </a:prstGeom>
          <a:gradFill>
            <a:gsLst>
              <a:gs pos="0">
                <a:srgbClr val="003171"/>
              </a:gs>
              <a:gs pos="100000">
                <a:srgbClr val="549FFF"/>
              </a:gs>
            </a:gsLst>
            <a:lin ang="7920000" scaled="0"/>
          </a:gradFill>
          <a:ln>
            <a:noFill/>
          </a:ln>
        </p:spPr>
        <p:txBody>
          <a:bodyPr lIns="91425" tIns="45700" rIns="91425" bIns="45700" anchor="ctr" anchorCtr="0">
            <a:noAutofit/>
          </a:bodyPr>
          <a:lstStyle/>
          <a:p>
            <a:endParaRPr/>
          </a:p>
        </p:txBody>
      </p:sp>
      <p:sp>
        <p:nvSpPr>
          <p:cNvPr id="9" name="Shape 9"/>
          <p:cNvSpPr/>
          <p:nvPr/>
        </p:nvSpPr>
        <p:spPr>
          <a:xfrm flipH="1">
            <a:off x="-3832" y="12039"/>
            <a:ext cx="10925833"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0" name="Shape 10"/>
          <p:cNvSpPr/>
          <p:nvPr/>
        </p:nvSpPr>
        <p:spPr>
          <a:xfrm flipH="1">
            <a:off x="14659" y="660"/>
            <a:ext cx="10500940" cy="5165065"/>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noAutofit/>
          </a:bodyPr>
          <a:lstStyle/>
          <a:p>
            <a:endParaRPr/>
          </a:p>
        </p:txBody>
      </p:sp>
      <p:sp>
        <p:nvSpPr>
          <p:cNvPr id="11" name="Shape 11"/>
          <p:cNvSpPr/>
          <p:nvPr/>
        </p:nvSpPr>
        <p:spPr>
          <a:xfrm>
            <a:off x="-846666" y="-661"/>
            <a:ext cx="2167466"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2" name="Shape 12"/>
          <p:cNvSpPr/>
          <p:nvPr/>
        </p:nvSpPr>
        <p:spPr>
          <a:xfrm rot="10800000" flipH="1">
            <a:off x="-524933" y="131"/>
            <a:ext cx="1403434" cy="5176308"/>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noAutofit/>
          </a:bodyPr>
          <a:lstStyle/>
          <a:p>
            <a:endParaRPr/>
          </a:p>
        </p:txBody>
      </p:sp>
      <p:sp>
        <p:nvSpPr>
          <p:cNvPr id="13" name="Shape 13"/>
          <p:cNvSpPr txBox="1">
            <a:spLocks noGrp="1"/>
          </p:cNvSpPr>
          <p:nvPr>
            <p:ph type="ctrTitle"/>
          </p:nvPr>
        </p:nvSpPr>
        <p:spPr>
          <a:xfrm>
            <a:off x="1082040" y="1242060"/>
            <a:ext cx="7050900" cy="1102500"/>
          </a:xfrm>
          <a:prstGeom prst="rect">
            <a:avLst/>
          </a:prstGeom>
        </p:spPr>
        <p:txBody>
          <a:bodyPr lIns="91425" tIns="91425" rIns="91425" bIns="91425" anchor="b" anchorCtr="0"/>
          <a:lstStyle>
            <a:lvl1pPr indent="304800" algn="r">
              <a:buClr>
                <a:schemeClr val="lt1"/>
              </a:buClr>
              <a:buSzPct val="100000"/>
              <a:defRPr sz="4800">
                <a:solidFill>
                  <a:schemeClr val="lt1"/>
                </a:solidFill>
              </a:defRPr>
            </a:lvl1pPr>
            <a:lvl2pPr indent="304800" algn="r">
              <a:buClr>
                <a:schemeClr val="lt1"/>
              </a:buClr>
              <a:buSzPct val="100000"/>
              <a:defRPr sz="4800">
                <a:solidFill>
                  <a:schemeClr val="lt1"/>
                </a:solidFill>
              </a:defRPr>
            </a:lvl2pPr>
            <a:lvl3pPr indent="304800" algn="r">
              <a:buClr>
                <a:schemeClr val="lt1"/>
              </a:buClr>
              <a:buSzPct val="100000"/>
              <a:defRPr sz="4800">
                <a:solidFill>
                  <a:schemeClr val="lt1"/>
                </a:solidFill>
              </a:defRPr>
            </a:lvl3pPr>
            <a:lvl4pPr indent="304800" algn="r">
              <a:buClr>
                <a:schemeClr val="lt1"/>
              </a:buClr>
              <a:buSzPct val="100000"/>
              <a:defRPr sz="4800">
                <a:solidFill>
                  <a:schemeClr val="lt1"/>
                </a:solidFill>
              </a:defRPr>
            </a:lvl4pPr>
            <a:lvl5pPr indent="304800" algn="r">
              <a:buClr>
                <a:schemeClr val="lt1"/>
              </a:buClr>
              <a:buSzPct val="100000"/>
              <a:defRPr sz="4800">
                <a:solidFill>
                  <a:schemeClr val="lt1"/>
                </a:solidFill>
              </a:defRPr>
            </a:lvl5pPr>
            <a:lvl6pPr indent="304800" algn="r">
              <a:buClr>
                <a:schemeClr val="lt1"/>
              </a:buClr>
              <a:buSzPct val="100000"/>
              <a:defRPr sz="4800">
                <a:solidFill>
                  <a:schemeClr val="lt1"/>
                </a:solidFill>
              </a:defRPr>
            </a:lvl6pPr>
            <a:lvl7pPr indent="304800" algn="r">
              <a:buClr>
                <a:schemeClr val="lt1"/>
              </a:buClr>
              <a:buSzPct val="100000"/>
              <a:defRPr sz="4800">
                <a:solidFill>
                  <a:schemeClr val="lt1"/>
                </a:solidFill>
              </a:defRPr>
            </a:lvl7pPr>
            <a:lvl8pPr indent="304800" algn="r">
              <a:buClr>
                <a:schemeClr val="lt1"/>
              </a:buClr>
              <a:buSzPct val="100000"/>
              <a:defRPr sz="4800">
                <a:solidFill>
                  <a:schemeClr val="lt1"/>
                </a:solidFill>
              </a:defRPr>
            </a:lvl8pPr>
            <a:lvl9pPr indent="304800" algn="r">
              <a:buClr>
                <a:schemeClr val="lt1"/>
              </a:buClr>
              <a:buSzPct val="100000"/>
              <a:defRPr sz="4800">
                <a:solidFill>
                  <a:schemeClr val="lt1"/>
                </a:solidFill>
              </a:defRPr>
            </a:lvl9pPr>
          </a:lstStyle>
          <a:p>
            <a:endParaRPr/>
          </a:p>
        </p:txBody>
      </p:sp>
      <p:sp>
        <p:nvSpPr>
          <p:cNvPr id="14" name="Shape 14"/>
          <p:cNvSpPr txBox="1">
            <a:spLocks noGrp="1"/>
          </p:cNvSpPr>
          <p:nvPr>
            <p:ph type="subTitle" idx="1"/>
          </p:nvPr>
        </p:nvSpPr>
        <p:spPr>
          <a:xfrm>
            <a:off x="1082040" y="2423159"/>
            <a:ext cx="7035899" cy="694199"/>
          </a:xfrm>
          <a:prstGeom prst="rect">
            <a:avLst/>
          </a:prstGeom>
        </p:spPr>
        <p:txBody>
          <a:bodyPr lIns="91425" tIns="91425" rIns="91425" bIns="91425" anchor="t" anchorCtr="0"/>
          <a:lstStyle>
            <a:lvl1pPr marL="0" indent="152400" algn="r">
              <a:buClr>
                <a:schemeClr val="lt1"/>
              </a:buClr>
              <a:buSzPct val="100000"/>
              <a:buNone/>
              <a:defRPr sz="2400">
                <a:solidFill>
                  <a:schemeClr val="lt1"/>
                </a:solidFill>
              </a:defRPr>
            </a:lvl1pPr>
            <a:lvl2pPr marL="0" indent="152400" algn="r">
              <a:spcBef>
                <a:spcPts val="0"/>
              </a:spcBef>
              <a:buClr>
                <a:schemeClr val="lt1"/>
              </a:buClr>
              <a:buSzPct val="100000"/>
              <a:buNone/>
              <a:defRPr sz="2400">
                <a:solidFill>
                  <a:schemeClr val="lt1"/>
                </a:solidFill>
              </a:defRPr>
            </a:lvl2pPr>
            <a:lvl3pPr marL="0" indent="152400" algn="r">
              <a:spcBef>
                <a:spcPts val="0"/>
              </a:spcBef>
              <a:buClr>
                <a:schemeClr val="lt1"/>
              </a:buClr>
              <a:buNone/>
              <a:defRPr>
                <a:solidFill>
                  <a:schemeClr val="lt1"/>
                </a:solidFill>
              </a:defRPr>
            </a:lvl3pPr>
            <a:lvl4pPr marL="0" indent="152400" algn="r">
              <a:spcBef>
                <a:spcPts val="0"/>
              </a:spcBef>
              <a:buClr>
                <a:schemeClr val="lt1"/>
              </a:buClr>
              <a:buSzPct val="100000"/>
              <a:buNone/>
              <a:defRPr sz="2400">
                <a:solidFill>
                  <a:schemeClr val="lt1"/>
                </a:solidFill>
              </a:defRPr>
            </a:lvl4pPr>
            <a:lvl5pPr marL="0" indent="152400" algn="r">
              <a:spcBef>
                <a:spcPts val="0"/>
              </a:spcBef>
              <a:buClr>
                <a:schemeClr val="lt1"/>
              </a:buClr>
              <a:buSzPct val="100000"/>
              <a:buNone/>
              <a:defRPr sz="2400">
                <a:solidFill>
                  <a:schemeClr val="lt1"/>
                </a:solidFill>
              </a:defRPr>
            </a:lvl5pPr>
            <a:lvl6pPr marL="0" indent="152400" algn="r">
              <a:spcBef>
                <a:spcPts val="0"/>
              </a:spcBef>
              <a:buClr>
                <a:schemeClr val="lt1"/>
              </a:buClr>
              <a:buSzPct val="100000"/>
              <a:buNone/>
              <a:defRPr sz="2400">
                <a:solidFill>
                  <a:schemeClr val="lt1"/>
                </a:solidFill>
              </a:defRPr>
            </a:lvl6pPr>
            <a:lvl7pPr marL="0" indent="152400" algn="r">
              <a:spcBef>
                <a:spcPts val="0"/>
              </a:spcBef>
              <a:buClr>
                <a:schemeClr val="lt1"/>
              </a:buClr>
              <a:buSzPct val="100000"/>
              <a:buNone/>
              <a:defRPr sz="2400">
                <a:solidFill>
                  <a:schemeClr val="lt1"/>
                </a:solidFill>
              </a:defRPr>
            </a:lvl7pPr>
            <a:lvl8pPr marL="0" indent="152400" algn="r">
              <a:spcBef>
                <a:spcPts val="0"/>
              </a:spcBef>
              <a:buClr>
                <a:schemeClr val="lt1"/>
              </a:buClr>
              <a:buSzPct val="100000"/>
              <a:buNone/>
              <a:defRPr sz="2400">
                <a:solidFill>
                  <a:schemeClr val="lt1"/>
                </a:solidFill>
              </a:defRPr>
            </a:lvl8pPr>
            <a:lvl9pPr marL="0" indent="152400" algn="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7" name="Shape 17"/>
          <p:cNvSpPr txBox="1">
            <a:spLocks noGrp="1"/>
          </p:cNvSpPr>
          <p:nvPr>
            <p:ph type="body" idx="1"/>
          </p:nvPr>
        </p:nvSpPr>
        <p:spPr>
          <a:xfrm>
            <a:off x="457200" y="1244242"/>
            <a:ext cx="8229600" cy="36303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8" name="Shape 18"/>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19" name="Shape 19"/>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0" name="Shape 20"/>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1"/>
        <p:cNvGrpSpPr/>
        <p:nvPr/>
      </p:nvGrpSpPr>
      <p:grpSpPr>
        <a:xfrm>
          <a:off x="0" y="0"/>
          <a:ext cx="0" cy="0"/>
          <a:chOff x="0" y="0"/>
          <a:chExt cx="0" cy="0"/>
        </a:xfrm>
      </p:grpSpPr>
      <p:sp>
        <p:nvSpPr>
          <p:cNvPr id="22" name="Shape 22"/>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3" name="Shape 23"/>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24" name="Shape 24"/>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25" name="Shape 25"/>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txBox="1">
            <a:spLocks noGrp="1"/>
          </p:cNvSpPr>
          <p:nvPr>
            <p:ph type="body" idx="1"/>
          </p:nvPr>
        </p:nvSpPr>
        <p:spPr>
          <a:xfrm>
            <a:off x="457200" y="1244242"/>
            <a:ext cx="4038599" cy="3630300"/>
          </a:xfrm>
          <a:prstGeom prst="rect">
            <a:avLst/>
          </a:prstGeom>
        </p:spPr>
        <p:txBody>
          <a:bodyPr lIns="91425" tIns="91425" rIns="91425" b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endParaRPr/>
          </a:p>
        </p:txBody>
      </p:sp>
      <p:sp>
        <p:nvSpPr>
          <p:cNvPr id="27" name="Shape 27"/>
          <p:cNvSpPr txBox="1">
            <a:spLocks noGrp="1"/>
          </p:cNvSpPr>
          <p:nvPr>
            <p:ph type="body" idx="2"/>
          </p:nvPr>
        </p:nvSpPr>
        <p:spPr>
          <a:xfrm>
            <a:off x="4648200" y="1244242"/>
            <a:ext cx="4038599" cy="3630300"/>
          </a:xfrm>
          <a:prstGeom prst="rect">
            <a:avLst/>
          </a:prstGeom>
        </p:spPr>
        <p:txBody>
          <a:bodyPr lIns="91425" tIns="91425" rIns="91425" b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p:nvPr/>
        </p:nvSpPr>
        <p:spPr>
          <a:xfrm rot="10800000" flipH="1">
            <a:off x="-348182" y="-16424"/>
            <a:ext cx="1723519" cy="5159924"/>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0" name="Shape 30"/>
          <p:cNvSpPr/>
          <p:nvPr/>
        </p:nvSpPr>
        <p:spPr>
          <a:xfrm rot="10800000" flipH="1">
            <a:off x="-1118653" y="774"/>
            <a:ext cx="3100650" cy="5142725"/>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1" name="Shape 31"/>
          <p:cNvSpPr/>
          <p:nvPr/>
        </p:nvSpPr>
        <p:spPr>
          <a:xfrm rot="10800000">
            <a:off x="8088846" y="-9550"/>
            <a:ext cx="1100667" cy="5153050"/>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noAutofit/>
          </a:bodyPr>
          <a:lstStyle/>
          <a:p>
            <a:endParaRPr/>
          </a:p>
        </p:txBody>
      </p:sp>
      <p:sp>
        <p:nvSpPr>
          <p:cNvPr id="32" name="Shape 32"/>
          <p:cNvSpPr txBox="1">
            <a:spLocks noGrp="1"/>
          </p:cNvSpPr>
          <p:nvPr>
            <p:ph type="title"/>
          </p:nvPr>
        </p:nvSpPr>
        <p:spPr>
          <a:xfrm>
            <a:off x="457200" y="205978"/>
            <a:ext cx="8229600" cy="9942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3"/>
        <p:cNvGrpSpPr/>
        <p:nvPr/>
      </p:nvGrpSpPr>
      <p:grpSpPr>
        <a:xfrm>
          <a:off x="0" y="0"/>
          <a:ext cx="0" cy="0"/>
          <a:chOff x="0" y="0"/>
          <a:chExt cx="0" cy="0"/>
        </a:xfrm>
      </p:grpSpPr>
      <p:grpSp>
        <p:nvGrpSpPr>
          <p:cNvPr id="34" name="Shape 34"/>
          <p:cNvGrpSpPr/>
          <p:nvPr/>
        </p:nvGrpSpPr>
        <p:grpSpPr>
          <a:xfrm>
            <a:off x="-6264" y="3700039"/>
            <a:ext cx="9150267" cy="2325488"/>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noAutofit/>
            </a:bodyPr>
            <a:lstStyle/>
            <a:p>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noAutofit/>
            </a:bodyPr>
            <a:lstStyle/>
            <a:p>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noAutofit/>
            </a:bodyPr>
            <a:lstStyle/>
            <a:p>
              <a:endParaRPr/>
            </a:p>
          </p:txBody>
        </p:sp>
      </p:grpSp>
      <p:sp>
        <p:nvSpPr>
          <p:cNvPr id="38" name="Shape 38"/>
          <p:cNvSpPr txBox="1">
            <a:spLocks noGrp="1"/>
          </p:cNvSpPr>
          <p:nvPr>
            <p:ph type="body" idx="1"/>
          </p:nvPr>
        </p:nvSpPr>
        <p:spPr>
          <a:xfrm>
            <a:off x="1792288" y="4025503"/>
            <a:ext cx="5486399" cy="603599"/>
          </a:xfrm>
          <a:prstGeom prst="rect">
            <a:avLst/>
          </a:prstGeom>
        </p:spPr>
        <p:txBody>
          <a:bodyPr lIns="91425" tIns="91425" rIns="91425" bIns="91425" anchor="ctr" anchorCtr="0"/>
          <a:lstStyle>
            <a:lvl1pPr marL="0" indent="152400" algn="ctr">
              <a:buSzPct val="100000"/>
              <a:buNone/>
              <a:defRPr sz="24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994200"/>
          </a:xfrm>
          <a:prstGeom prst="rect">
            <a:avLst/>
          </a:prstGeom>
        </p:spPr>
        <p:txBody>
          <a:bodyPr lIns="91425" tIns="91425" rIns="91425" bIns="91425" anchor="b" anchorCtr="0"/>
          <a:lstStyle>
            <a:lvl1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1pPr>
            <a:lvl2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2pPr>
            <a:lvl3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3pPr>
            <a:lvl4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4pPr>
            <a:lvl5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5pPr>
            <a:lvl6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6pPr>
            <a:lvl7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7pPr>
            <a:lvl8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8pPr>
            <a:lvl9pPr marL="0" indent="254000">
              <a:buClr>
                <a:srgbClr val="00387E"/>
              </a:buClr>
              <a:buSzPct val="100000"/>
              <a:buFont typeface="Trebuchet MS"/>
              <a:buNone/>
              <a:defRPr sz="4000" b="1">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295400"/>
            <a:ext cx="8229600" cy="3394500"/>
          </a:xfrm>
          <a:prstGeom prst="rect">
            <a:avLst/>
          </a:prstGeom>
        </p:spPr>
        <p:txBody>
          <a:bodyPr lIns="91425" tIns="91425" rIns="91425" bIns="91425" anchor="t" anchorCtr="0"/>
          <a:lstStyle>
            <a:lvl1pPr marL="342900" indent="-139700">
              <a:buClr>
                <a:schemeClr val="dk2"/>
              </a:buClr>
              <a:buSzPct val="100000"/>
              <a:buFont typeface="Trebuchet MS"/>
              <a:defRPr sz="3200">
                <a:solidFill>
                  <a:schemeClr val="dk2"/>
                </a:solidFill>
                <a:latin typeface="Trebuchet MS"/>
                <a:ea typeface="Trebuchet MS"/>
                <a:cs typeface="Trebuchet MS"/>
                <a:sym typeface="Trebuchet MS"/>
              </a:defRPr>
            </a:lvl1pPr>
            <a:lvl2pPr marL="742950" indent="-107950">
              <a:spcBef>
                <a:spcPts val="560"/>
              </a:spcBef>
              <a:buClr>
                <a:schemeClr val="dk2"/>
              </a:buClr>
              <a:buSzPct val="100000"/>
              <a:buFont typeface="Trebuchet MS"/>
              <a:defRPr sz="2800">
                <a:solidFill>
                  <a:schemeClr val="dk2"/>
                </a:solidFill>
                <a:latin typeface="Trebuchet MS"/>
                <a:ea typeface="Trebuchet MS"/>
                <a:cs typeface="Trebuchet MS"/>
                <a:sym typeface="Trebuchet MS"/>
              </a:defRPr>
            </a:lvl2pPr>
            <a:lvl3pPr marL="1143000" indent="-76200">
              <a:spcBef>
                <a:spcPts val="480"/>
              </a:spcBef>
              <a:buClr>
                <a:schemeClr val="dk2"/>
              </a:buClr>
              <a:buSzPct val="100000"/>
              <a:buFont typeface="Trebuchet MS"/>
              <a:defRPr sz="2400">
                <a:solidFill>
                  <a:schemeClr val="dk2"/>
                </a:solidFill>
                <a:latin typeface="Trebuchet MS"/>
                <a:ea typeface="Trebuchet MS"/>
                <a:cs typeface="Trebuchet MS"/>
                <a:sym typeface="Trebuchet MS"/>
              </a:defRPr>
            </a:lvl3pPr>
            <a:lvl4pPr marL="16002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4pPr>
            <a:lvl5pPr marL="20574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5pPr>
            <a:lvl6pPr marL="25146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6pPr>
            <a:lvl7pPr marL="29718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7pPr>
            <a:lvl8pPr marL="34290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8pPr>
            <a:lvl9pPr marL="3886200" indent="-101600">
              <a:spcBef>
                <a:spcPts val="400"/>
              </a:spcBef>
              <a:buClr>
                <a:schemeClr val="dk2"/>
              </a:buClr>
              <a:buSzPct val="100000"/>
              <a:buFont typeface="Trebuchet MS"/>
              <a:defRPr sz="200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1082040" y="1242060"/>
            <a:ext cx="7050900" cy="1102500"/>
          </a:xfrm>
          <a:prstGeom prst="rect">
            <a:avLst/>
          </a:prstGeom>
        </p:spPr>
        <p:txBody>
          <a:bodyPr lIns="91425" tIns="91425" rIns="91425" bIns="91425" anchor="b" anchorCtr="0">
            <a:noAutofit/>
          </a:bodyPr>
          <a:lstStyle/>
          <a:p>
            <a:pPr>
              <a:buNone/>
            </a:pPr>
            <a:r>
              <a:rPr lang="en"/>
              <a:t>Penelope’s Tests</a:t>
            </a:r>
          </a:p>
        </p:txBody>
      </p:sp>
      <p:sp>
        <p:nvSpPr>
          <p:cNvPr id="42" name="Shape 42"/>
          <p:cNvSpPr txBox="1">
            <a:spLocks noGrp="1"/>
          </p:cNvSpPr>
          <p:nvPr>
            <p:ph type="subTitle" idx="1"/>
          </p:nvPr>
        </p:nvSpPr>
        <p:spPr>
          <a:xfrm>
            <a:off x="1082040" y="2423159"/>
            <a:ext cx="7035899" cy="694199"/>
          </a:xfrm>
          <a:prstGeom prst="rect">
            <a:avLst/>
          </a:prstGeom>
        </p:spPr>
        <p:txBody>
          <a:bodyPr lIns="91425" tIns="91425" rIns="91425" bIns="91425" anchor="t" anchorCtr="0">
            <a:noAutofit/>
          </a:bodyPr>
          <a:lstStyle/>
          <a:p>
            <a:pPr>
              <a:buNone/>
            </a:pPr>
            <a:r>
              <a:rPr lang="en"/>
              <a:t>By: Ean Waetjen</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endParaRPr/>
          </a:p>
        </p:txBody>
      </p:sp>
      <p:pic>
        <p:nvPicPr>
          <p:cNvPr id="100" name="Shape 100"/>
          <p:cNvPicPr preferRelativeResize="0"/>
          <p:nvPr/>
        </p:nvPicPr>
        <p:blipFill>
          <a:blip r:embed="rId3"/>
          <a:stretch>
            <a:fillRect/>
          </a:stretch>
        </p:blipFill>
        <p:spPr>
          <a:xfrm>
            <a:off x="0" y="0"/>
            <a:ext cx="9215450" cy="5143500"/>
          </a:xfrm>
          <a:prstGeom prst="rect">
            <a:avLst/>
          </a:prstGeom>
        </p:spPr>
      </p:pic>
      <p:sp>
        <p:nvSpPr>
          <p:cNvPr id="101" name="Shape 101"/>
          <p:cNvSpPr txBox="1">
            <a:spLocks noGrp="1"/>
          </p:cNvSpPr>
          <p:nvPr>
            <p:ph type="title"/>
          </p:nvPr>
        </p:nvSpPr>
        <p:spPr>
          <a:xfrm>
            <a:off x="401875" y="3945725"/>
            <a:ext cx="8411700" cy="994200"/>
          </a:xfrm>
          <a:prstGeom prst="rect">
            <a:avLst/>
          </a:prstGeom>
        </p:spPr>
        <p:txBody>
          <a:bodyPr lIns="91425" tIns="91425" rIns="91425" bIns="91425" anchor="b" anchorCtr="0">
            <a:noAutofit/>
          </a:bodyPr>
          <a:lstStyle/>
          <a:p>
            <a:pPr algn="ctr">
              <a:buNone/>
            </a:pPr>
            <a:r>
              <a:rPr lang="en">
                <a:solidFill>
                  <a:schemeClr val="lt1"/>
                </a:solidFill>
              </a:rPr>
              <a:t>Penelope and Odysseus Reunited</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buNone/>
            </a:pPr>
            <a:r>
              <a:rPr lang="en" sz="3000"/>
              <a:t>- “Woman, by heaven you’ve stung me now! Who dared to move my bed? No builder had the skill for that - unless a god came down to turn the trick. No mortal in his best days could budge it with a crowbar. There is our pact and pledge, our secret sign, built into that bed - my handiwork and no one else’s!” </a:t>
            </a:r>
          </a:p>
        </p:txBody>
      </p:sp>
      <p:sp>
        <p:nvSpPr>
          <p:cNvPr id="107" name="Shape 107"/>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t>Significant Passages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buNone/>
            </a:pPr>
            <a:r>
              <a:rPr lang="en"/>
              <a:t>- “Their secret! as she heard it told, her knees grew tremulous and weak, her heart failed her. With eyes brimming tears she ran to him, throwing her arms around his neck, and kissed him...”</a:t>
            </a:r>
          </a:p>
        </p:txBody>
      </p:sp>
      <p:sp>
        <p:nvSpPr>
          <p:cNvPr id="113" name="Shape 113"/>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t>Significant Passages (Cont.)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buNone/>
            </a:pPr>
            <a:r>
              <a:rPr lang="en"/>
              <a:t>- Why is Odysseus angry when Penelope says to move the bed?</a:t>
            </a:r>
          </a:p>
          <a:p>
            <a:pPr lvl="0" rtl="0">
              <a:buNone/>
            </a:pPr>
            <a:r>
              <a:rPr lang="en"/>
              <a:t>- Why didn’t Odysseus and Penelope tell anyone about their bed being made of the olive tree?</a:t>
            </a:r>
          </a:p>
          <a:p>
            <a:pPr lvl="0" rtl="0">
              <a:buNone/>
            </a:pPr>
            <a:r>
              <a:rPr lang="en"/>
              <a:t>- Do you think the ending was created by someone other than Homer?</a:t>
            </a:r>
          </a:p>
        </p:txBody>
      </p:sp>
      <p:sp>
        <p:nvSpPr>
          <p:cNvPr id="119" name="Shape 119"/>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t>Discussion Questions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lvl="0" rtl="0">
              <a:buNone/>
            </a:pPr>
            <a:r>
              <a:rPr lang="en"/>
              <a:t>- Odysseus ki</a:t>
            </a:r>
            <a:r>
              <a:rPr lang="en">
                <a:solidFill>
                  <a:srgbClr val="00387E"/>
                </a:solidFill>
              </a:rPr>
              <a:t>lled Antinous, Eurymachus and the rest of the suitors</a:t>
            </a:r>
          </a:p>
          <a:p>
            <a:endParaRPr lang="en">
              <a:solidFill>
                <a:srgbClr val="00387E"/>
              </a:solidFill>
            </a:endParaRPr>
          </a:p>
          <a:p>
            <a:pPr lvl="0" rtl="0">
              <a:buNone/>
            </a:pPr>
            <a:r>
              <a:rPr lang="en">
                <a:solidFill>
                  <a:srgbClr val="00387E"/>
                </a:solidFill>
              </a:rPr>
              <a:t>- Telemachus tells his father to spare the bard Phemius and the herald Medon</a:t>
            </a:r>
          </a:p>
        </p:txBody>
      </p:sp>
      <p:sp>
        <p:nvSpPr>
          <p:cNvPr id="48" name="Shape 48"/>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t>Background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457200" y="1046000"/>
            <a:ext cx="8229600" cy="3828600"/>
          </a:xfrm>
          <a:prstGeom prst="rect">
            <a:avLst/>
          </a:prstGeom>
        </p:spPr>
        <p:txBody>
          <a:bodyPr lIns="91425" tIns="91425" rIns="91425" bIns="91425" anchor="t" anchorCtr="0">
            <a:noAutofit/>
          </a:bodyPr>
          <a:lstStyle/>
          <a:p>
            <a:pPr lvl="0" rtl="0">
              <a:buNone/>
            </a:pPr>
            <a:r>
              <a:rPr lang="en" sz="2600"/>
              <a:t>- Odysseus reveals himself to Penelope, but she suspects him of being someone else in disguise</a:t>
            </a:r>
          </a:p>
          <a:p>
            <a:pPr lvl="0" rtl="0">
              <a:buNone/>
            </a:pPr>
            <a:r>
              <a:rPr lang="en" sz="2600"/>
              <a:t>- She tests him by telling Eurycleia “Place it [his bed] outside the bedchamber my lord built with his own hands.”</a:t>
            </a:r>
          </a:p>
          <a:p>
            <a:pPr>
              <a:buNone/>
            </a:pPr>
            <a:r>
              <a:rPr lang="en" sz="2600"/>
              <a:t>- Odysseus then gets angry as he knows that Penelope knows that no one can move the bed as it is carved from an olive tree</a:t>
            </a:r>
          </a:p>
        </p:txBody>
      </p:sp>
      <p:sp>
        <p:nvSpPr>
          <p:cNvPr id="54" name="Shape 5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t>Summary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Shape 59"/>
          <p:cNvPicPr preferRelativeResize="0"/>
          <p:nvPr/>
        </p:nvPicPr>
        <p:blipFill>
          <a:blip r:embed="rId3"/>
          <a:stretch>
            <a:fillRect/>
          </a:stretch>
        </p:blipFill>
        <p:spPr>
          <a:xfrm>
            <a:off x="-26900" y="-43224"/>
            <a:ext cx="9275099" cy="5186724"/>
          </a:xfrm>
          <a:prstGeom prst="rect">
            <a:avLst/>
          </a:prstGeom>
        </p:spPr>
      </p:pic>
      <p:sp>
        <p:nvSpPr>
          <p:cNvPr id="60" name="Shape 60"/>
          <p:cNvSpPr txBox="1">
            <a:spLocks noGrp="1"/>
          </p:cNvSpPr>
          <p:nvPr>
            <p:ph type="title"/>
          </p:nvPr>
        </p:nvSpPr>
        <p:spPr>
          <a:xfrm>
            <a:off x="1300125" y="4084275"/>
            <a:ext cx="6415200" cy="994200"/>
          </a:xfrm>
          <a:prstGeom prst="rect">
            <a:avLst/>
          </a:prstGeom>
        </p:spPr>
        <p:txBody>
          <a:bodyPr lIns="91425" tIns="91425" rIns="91425" bIns="91425" anchor="b" anchorCtr="0">
            <a:noAutofit/>
          </a:bodyPr>
          <a:lstStyle/>
          <a:p>
            <a:pPr algn="ctr">
              <a:buNone/>
            </a:pPr>
            <a:r>
              <a:rPr lang="en" sz="6800">
                <a:solidFill>
                  <a:schemeClr val="lt1"/>
                </a:solidFill>
              </a:rPr>
              <a:t>Odysseus’ Bed</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310750" y="1420050"/>
            <a:ext cx="8625899" cy="3630300"/>
          </a:xfrm>
          <a:prstGeom prst="rect">
            <a:avLst/>
          </a:prstGeom>
        </p:spPr>
        <p:txBody>
          <a:bodyPr lIns="91425" tIns="91425" rIns="91425" bIns="91425" anchor="t" anchorCtr="0">
            <a:noAutofit/>
          </a:bodyPr>
          <a:lstStyle/>
          <a:p>
            <a:pPr marL="0" lvl="0" indent="0" rtl="0">
              <a:buNone/>
            </a:pPr>
            <a:r>
              <a:rPr lang="en" sz="3000"/>
              <a:t>- Odysseus - The hero of the story; king of Ithaca</a:t>
            </a:r>
          </a:p>
          <a:p>
            <a:pPr lvl="0" rtl="0">
              <a:buNone/>
            </a:pPr>
            <a:r>
              <a:rPr lang="en" sz="3000"/>
              <a:t>- Penelope - Odysseus’ wife; queen of Ithaca</a:t>
            </a:r>
          </a:p>
          <a:p>
            <a:pPr lvl="0" rtl="0">
              <a:buNone/>
            </a:pPr>
            <a:r>
              <a:rPr lang="en" sz="3000"/>
              <a:t>- Eurycleia - Penelope’s servant</a:t>
            </a:r>
          </a:p>
          <a:p>
            <a:pPr>
              <a:buNone/>
            </a:pPr>
            <a:r>
              <a:rPr lang="en" sz="3000"/>
              <a:t>- Telemachus - Son of Odysseus and Penelope</a:t>
            </a:r>
          </a:p>
        </p:txBody>
      </p:sp>
      <p:sp>
        <p:nvSpPr>
          <p:cNvPr id="66" name="Shape 6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t>Characters</a:t>
            </a:r>
          </a:p>
        </p:txBody>
      </p:sp>
      <p:pic>
        <p:nvPicPr>
          <p:cNvPr id="67" name="Shape 67"/>
          <p:cNvPicPr preferRelativeResize="0"/>
          <p:nvPr/>
        </p:nvPicPr>
        <p:blipFill>
          <a:blip r:embed="rId3"/>
          <a:stretch>
            <a:fillRect/>
          </a:stretch>
        </p:blipFill>
        <p:spPr>
          <a:xfrm>
            <a:off x="3161100" y="-3800"/>
            <a:ext cx="1017999" cy="1409699"/>
          </a:xfrm>
          <a:prstGeom prst="rect">
            <a:avLst/>
          </a:prstGeom>
        </p:spPr>
      </p:pic>
      <p:pic>
        <p:nvPicPr>
          <p:cNvPr id="68" name="Shape 68"/>
          <p:cNvPicPr preferRelativeResize="0"/>
          <p:nvPr/>
        </p:nvPicPr>
        <p:blipFill>
          <a:blip r:embed="rId4"/>
          <a:stretch>
            <a:fillRect/>
          </a:stretch>
        </p:blipFill>
        <p:spPr>
          <a:xfrm>
            <a:off x="4179100" y="-13900"/>
            <a:ext cx="1223640" cy="1433949"/>
          </a:xfrm>
          <a:prstGeom prst="rect">
            <a:avLst/>
          </a:prstGeom>
        </p:spPr>
      </p:pic>
      <p:pic>
        <p:nvPicPr>
          <p:cNvPr id="69" name="Shape 69"/>
          <p:cNvPicPr preferRelativeResize="0"/>
          <p:nvPr/>
        </p:nvPicPr>
        <p:blipFill>
          <a:blip r:embed="rId5"/>
          <a:stretch>
            <a:fillRect/>
          </a:stretch>
        </p:blipFill>
        <p:spPr>
          <a:xfrm>
            <a:off x="5392375" y="-3799"/>
            <a:ext cx="1135875" cy="1409699"/>
          </a:xfrm>
          <a:prstGeom prst="rect">
            <a:avLst/>
          </a:prstGeom>
        </p:spPr>
      </p:pic>
      <p:pic>
        <p:nvPicPr>
          <p:cNvPr id="70" name="Shape 70"/>
          <p:cNvPicPr preferRelativeResize="0"/>
          <p:nvPr/>
        </p:nvPicPr>
        <p:blipFill>
          <a:blip r:embed="rId6"/>
          <a:stretch>
            <a:fillRect/>
          </a:stretch>
        </p:blipFill>
        <p:spPr>
          <a:xfrm>
            <a:off x="6465975" y="-1775"/>
            <a:ext cx="933450" cy="1409700"/>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buNone/>
            </a:pPr>
            <a:r>
              <a:rPr lang="en"/>
              <a:t>- Penelope vs. Society: She has to relearn how to trust people, as she had to harden against the world so she wouldn't be tricked by the suitors</a:t>
            </a:r>
          </a:p>
        </p:txBody>
      </p:sp>
      <p:sp>
        <p:nvSpPr>
          <p:cNvPr id="76" name="Shape 76"/>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t>Conflict</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Shape 81"/>
          <p:cNvPicPr preferRelativeResize="0"/>
          <p:nvPr/>
        </p:nvPicPr>
        <p:blipFill>
          <a:blip r:embed="rId3"/>
          <a:stretch>
            <a:fillRect/>
          </a:stretch>
        </p:blipFill>
        <p:spPr>
          <a:xfrm>
            <a:off x="0" y="0"/>
            <a:ext cx="9144000" cy="5143500"/>
          </a:xfrm>
          <a:prstGeom prst="rect">
            <a:avLst/>
          </a:prstGeom>
        </p:spPr>
      </p:pic>
      <p:sp>
        <p:nvSpPr>
          <p:cNvPr id="82" name="Shape 82"/>
          <p:cNvSpPr txBox="1">
            <a:spLocks noGrp="1"/>
          </p:cNvSpPr>
          <p:nvPr>
            <p:ph type="title"/>
          </p:nvPr>
        </p:nvSpPr>
        <p:spPr>
          <a:xfrm>
            <a:off x="457200" y="3970725"/>
            <a:ext cx="8229600" cy="897599"/>
          </a:xfrm>
          <a:prstGeom prst="rect">
            <a:avLst/>
          </a:prstGeom>
        </p:spPr>
        <p:txBody>
          <a:bodyPr lIns="91425" tIns="91425" rIns="91425" bIns="91425" anchor="b" anchorCtr="0">
            <a:noAutofit/>
          </a:bodyPr>
          <a:lstStyle/>
          <a:p>
            <a:pPr algn="ctr">
              <a:buNone/>
            </a:pPr>
            <a:r>
              <a:rPr lang="en" sz="4800"/>
              <a:t>
</a:t>
            </a:r>
            <a:r>
              <a:rPr lang="en" sz="5400">
                <a:solidFill>
                  <a:schemeClr val="lt1"/>
                </a:solidFill>
              </a:rPr>
              <a:t>Penelope and her suitors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457200" y="1244242"/>
            <a:ext cx="8229600" cy="3630300"/>
          </a:xfrm>
          <a:prstGeom prst="rect">
            <a:avLst/>
          </a:prstGeom>
        </p:spPr>
        <p:txBody>
          <a:bodyPr lIns="91425" tIns="91425" rIns="91425" bIns="91425" anchor="t" anchorCtr="0">
            <a:noAutofit/>
          </a:bodyPr>
          <a:lstStyle/>
          <a:p>
            <a:pPr>
              <a:buNone/>
            </a:pPr>
            <a:r>
              <a:rPr lang="en"/>
              <a:t>- Odysseus is finally home but he must regain Penelope’s trust so they can become a family again</a:t>
            </a:r>
          </a:p>
        </p:txBody>
      </p:sp>
      <p:sp>
        <p:nvSpPr>
          <p:cNvPr id="88" name="Shape 88"/>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t>Odysseus’ Motivation</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150025" y="1276375"/>
            <a:ext cx="8883300" cy="3630300"/>
          </a:xfrm>
          <a:prstGeom prst="rect">
            <a:avLst/>
          </a:prstGeom>
        </p:spPr>
        <p:txBody>
          <a:bodyPr lIns="91425" tIns="91425" rIns="91425" bIns="91425" anchor="t" anchorCtr="0">
            <a:noAutofit/>
          </a:bodyPr>
          <a:lstStyle/>
          <a:p>
            <a:pPr lvl="0" rtl="0">
              <a:buNone/>
            </a:pPr>
            <a:r>
              <a:rPr lang="en"/>
              <a:t>- Never give up hope</a:t>
            </a:r>
          </a:p>
          <a:p>
            <a:endParaRPr lang="en"/>
          </a:p>
          <a:p>
            <a:pPr lvl="0" rtl="0">
              <a:buNone/>
            </a:pPr>
            <a:r>
              <a:rPr lang="en"/>
              <a:t>- Hope and loyalty are rewarded in the end</a:t>
            </a:r>
          </a:p>
          <a:p>
            <a:endParaRPr lang="en"/>
          </a:p>
          <a:p>
            <a:pPr>
              <a:buNone/>
            </a:pPr>
            <a:r>
              <a:rPr lang="en"/>
              <a:t>- The characters learn these lessons in the end</a:t>
            </a:r>
          </a:p>
        </p:txBody>
      </p:sp>
      <p:sp>
        <p:nvSpPr>
          <p:cNvPr id="94" name="Shape 94"/>
          <p:cNvSpPr txBox="1">
            <a:spLocks noGrp="1"/>
          </p:cNvSpPr>
          <p:nvPr>
            <p:ph type="title"/>
          </p:nvPr>
        </p:nvSpPr>
        <p:spPr>
          <a:xfrm>
            <a:off x="457200" y="205978"/>
            <a:ext cx="8229600" cy="994200"/>
          </a:xfrm>
          <a:prstGeom prst="rect">
            <a:avLst/>
          </a:prstGeom>
        </p:spPr>
        <p:txBody>
          <a:bodyPr lIns="91425" tIns="91425" rIns="91425" bIns="91425" anchor="b" anchorCtr="0">
            <a:noAutofit/>
          </a:bodyPr>
          <a:lstStyle/>
          <a:p>
            <a:pPr>
              <a:buNone/>
            </a:pPr>
            <a:r>
              <a:rPr lang="en"/>
              <a:t>Theme/Lesson</a:t>
            </a:r>
          </a:p>
        </p:txBody>
      </p:sp>
    </p:spTree>
  </p:cSld>
  <p:clrMapOvr>
    <a:masterClrMapping/>
  </p:clrMapOvr>
  <p:transition spd="slow">
    <p:cut/>
  </p:transition>
</p:sld>
</file>

<file path=ppt/theme/theme1.xml><?xml version="1.0" encoding="utf-8"?>
<a:theme xmlns:a="http://schemas.openxmlformats.org/drawingml/2006/main" name="wave">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391</Words>
  <Application>Microsoft Office PowerPoint</Application>
  <PresentationFormat>On-screen Show (16:9)</PresentationFormat>
  <Paragraphs>36</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wave</vt:lpstr>
      <vt:lpstr>Penelope’s Tests</vt:lpstr>
      <vt:lpstr>Background</vt:lpstr>
      <vt:lpstr>Summary</vt:lpstr>
      <vt:lpstr>Odysseus’ Bed</vt:lpstr>
      <vt:lpstr>Characters</vt:lpstr>
      <vt:lpstr>Conflict</vt:lpstr>
      <vt:lpstr>
Penelope and her suitors</vt:lpstr>
      <vt:lpstr>Odysseus’ Motivation</vt:lpstr>
      <vt:lpstr>Theme/Lesson</vt:lpstr>
      <vt:lpstr>Penelope and Odysseus Reunited</vt:lpstr>
      <vt:lpstr>Significant Passages</vt:lpstr>
      <vt:lpstr>Significant Passages (Cont.)</vt:lpstr>
      <vt:lpstr>Discussion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Penelope’s Tests</dc:title>
  <dc:creator>Dowling, Margaret</dc:creator>
  <cp:lastModifiedBy>SOCSD User</cp:lastModifiedBy>
  <cp:revision>1</cp:revision>
  <dcterms:modified xsi:type="dcterms:W3CDTF">2014-01-05T20:49:08Z</dcterms:modified>
</cp:coreProperties>
</file>