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5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5647098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2:35- 5:15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0" y="1200150"/>
            <a:ext cx="9144000" cy="2743199"/>
          </a:xfrm>
          <a:prstGeom prst="rect">
            <a:avLst/>
          </a:prstGeom>
          <a:solidFill>
            <a:schemeClr val="dk1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grpSp>
        <p:nvGrpSpPr>
          <p:cNvPr id="9" name="Shape 9"/>
          <p:cNvGrpSpPr/>
          <p:nvPr/>
        </p:nvGrpSpPr>
        <p:grpSpPr>
          <a:xfrm>
            <a:off x="0" y="-1078"/>
            <a:ext cx="1827407" cy="5144627"/>
            <a:chOff x="0" y="-1438"/>
            <a:chExt cx="798029" cy="6859503"/>
          </a:xfrm>
        </p:grpSpPr>
        <p:sp>
          <p:nvSpPr>
            <p:cNvPr id="10" name="Shape 10"/>
            <p:cNvSpPr/>
            <p:nvPr/>
          </p:nvSpPr>
          <p:spPr>
            <a:xfrm>
              <a:off x="0" y="-1438"/>
              <a:ext cx="798029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x="0" y="0"/>
              <a:ext cx="399014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12" name="Shape 12"/>
          <p:cNvGrpSpPr/>
          <p:nvPr/>
        </p:nvGrpSpPr>
        <p:grpSpPr>
          <a:xfrm flipH="1">
            <a:off x="7316591" y="0"/>
            <a:ext cx="1827407" cy="5144627"/>
            <a:chOff x="0" y="-1438"/>
            <a:chExt cx="798029" cy="6859503"/>
          </a:xfrm>
        </p:grpSpPr>
        <p:sp>
          <p:nvSpPr>
            <p:cNvPr id="13" name="Shape 13"/>
            <p:cNvSpPr/>
            <p:nvPr/>
          </p:nvSpPr>
          <p:spPr>
            <a:xfrm>
              <a:off x="0" y="-1438"/>
              <a:ext cx="798029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0" y="0"/>
              <a:ext cx="399014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685800" y="1568184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indent="304800" algn="ctr">
              <a:buSzPct val="100000"/>
              <a:defRPr sz="4800"/>
            </a:lvl1pPr>
            <a:lvl2pPr indent="304800" algn="ctr">
              <a:buSzPct val="100000"/>
              <a:defRPr sz="4800"/>
            </a:lvl2pPr>
            <a:lvl3pPr indent="304800" algn="ctr">
              <a:buSzPct val="100000"/>
              <a:defRPr sz="4800"/>
            </a:lvl3pPr>
            <a:lvl4pPr indent="304800" algn="ctr">
              <a:buSzPct val="100000"/>
              <a:defRPr sz="4800"/>
            </a:lvl4pPr>
            <a:lvl5pPr indent="304800" algn="ctr">
              <a:buSzPct val="100000"/>
              <a:defRPr sz="4800"/>
            </a:lvl5pPr>
            <a:lvl6pPr indent="304800" algn="ctr">
              <a:buSzPct val="100000"/>
              <a:defRPr sz="4800"/>
            </a:lvl6pPr>
            <a:lvl7pPr indent="304800" algn="ctr">
              <a:buSzPct val="100000"/>
              <a:defRPr sz="4800"/>
            </a:lvl7pPr>
            <a:lvl8pPr indent="304800" algn="ctr">
              <a:buSzPct val="100000"/>
              <a:defRPr sz="4800"/>
            </a:lvl8pPr>
            <a:lvl9pPr indent="304800" algn="ctr">
              <a:buSzPct val="100000"/>
              <a:defRPr sz="4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685800" y="2914650"/>
            <a:ext cx="7772400" cy="658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indent="152400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1pPr>
            <a:lvl2pPr marL="0" indent="152400"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2pPr>
            <a:lvl3pPr marL="0" indent="152400"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3pPr>
            <a:lvl4pPr marL="0" indent="152400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4pPr>
            <a:lvl5pPr marL="0" indent="152400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5pPr>
            <a:lvl6pPr marL="0" indent="152400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6pPr>
            <a:lvl7pPr marL="0" indent="152400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7pPr>
            <a:lvl8pPr marL="0" indent="152400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8pPr>
            <a:lvl9pPr marL="0" indent="152400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-1078"/>
            <a:ext cx="9144000" cy="11441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grpSp>
        <p:nvGrpSpPr>
          <p:cNvPr id="19" name="Shape 19"/>
          <p:cNvGrpSpPr/>
          <p:nvPr/>
        </p:nvGrpSpPr>
        <p:grpSpPr>
          <a:xfrm>
            <a:off x="0" y="-1078"/>
            <a:ext cx="649180" cy="5144627"/>
            <a:chOff x="0" y="-1438"/>
            <a:chExt cx="649180" cy="6859503"/>
          </a:xfrm>
        </p:grpSpPr>
        <p:sp>
          <p:nvSpPr>
            <p:cNvPr id="20" name="Shape 20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22" name="Shape 22"/>
          <p:cNvGrpSpPr/>
          <p:nvPr/>
        </p:nvGrpSpPr>
        <p:grpSpPr>
          <a:xfrm flipH="1">
            <a:off x="8494493" y="0"/>
            <a:ext cx="649180" cy="5144627"/>
            <a:chOff x="0" y="-1438"/>
            <a:chExt cx="649180" cy="6859503"/>
          </a:xfrm>
        </p:grpSpPr>
        <p:sp>
          <p:nvSpPr>
            <p:cNvPr id="23" name="Shape 23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25" name="Shape 25"/>
          <p:cNvSpPr/>
          <p:nvPr/>
        </p:nvSpPr>
        <p:spPr>
          <a:xfrm>
            <a:off x="0" y="4743450"/>
            <a:ext cx="9144000" cy="4010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>
            <a:off x="0" y="-1078"/>
            <a:ext cx="9144000" cy="11441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grpSp>
        <p:nvGrpSpPr>
          <p:cNvPr id="30" name="Shape 30"/>
          <p:cNvGrpSpPr/>
          <p:nvPr/>
        </p:nvGrpSpPr>
        <p:grpSpPr>
          <a:xfrm>
            <a:off x="0" y="-1078"/>
            <a:ext cx="649180" cy="5144627"/>
            <a:chOff x="0" y="-1438"/>
            <a:chExt cx="649180" cy="6859503"/>
          </a:xfrm>
        </p:grpSpPr>
        <p:sp>
          <p:nvSpPr>
            <p:cNvPr id="31" name="Shape 31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33" name="Shape 33"/>
          <p:cNvGrpSpPr/>
          <p:nvPr/>
        </p:nvGrpSpPr>
        <p:grpSpPr>
          <a:xfrm flipH="1">
            <a:off x="8494493" y="0"/>
            <a:ext cx="649180" cy="5144627"/>
            <a:chOff x="0" y="-1438"/>
            <a:chExt cx="649180" cy="6859503"/>
          </a:xfrm>
        </p:grpSpPr>
        <p:sp>
          <p:nvSpPr>
            <p:cNvPr id="34" name="Shape 34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36" name="Shape 36"/>
          <p:cNvSpPr/>
          <p:nvPr/>
        </p:nvSpPr>
        <p:spPr>
          <a:xfrm>
            <a:off x="0" y="4743450"/>
            <a:ext cx="9144000" cy="4010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0" y="-1078"/>
            <a:ext cx="9144000" cy="11441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grpSp>
        <p:nvGrpSpPr>
          <p:cNvPr id="42" name="Shape 42"/>
          <p:cNvGrpSpPr/>
          <p:nvPr/>
        </p:nvGrpSpPr>
        <p:grpSpPr>
          <a:xfrm>
            <a:off x="0" y="-1078"/>
            <a:ext cx="649180" cy="5144627"/>
            <a:chOff x="0" y="-1438"/>
            <a:chExt cx="649180" cy="6859503"/>
          </a:xfrm>
        </p:grpSpPr>
        <p:sp>
          <p:nvSpPr>
            <p:cNvPr id="43" name="Shape 43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45" name="Shape 45"/>
          <p:cNvGrpSpPr/>
          <p:nvPr/>
        </p:nvGrpSpPr>
        <p:grpSpPr>
          <a:xfrm flipH="1">
            <a:off x="8494493" y="0"/>
            <a:ext cx="649180" cy="5144627"/>
            <a:chOff x="0" y="-1438"/>
            <a:chExt cx="649180" cy="6859503"/>
          </a:xfrm>
        </p:grpSpPr>
        <p:sp>
          <p:nvSpPr>
            <p:cNvPr id="46" name="Shape 46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47" name="Shape 47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48" name="Shape 48"/>
          <p:cNvSpPr/>
          <p:nvPr/>
        </p:nvSpPr>
        <p:spPr>
          <a:xfrm>
            <a:off x="0" y="4743450"/>
            <a:ext cx="9144000" cy="4010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>
            <a:off x="0" y="-1078"/>
            <a:ext cx="9144000" cy="11441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grpSp>
        <p:nvGrpSpPr>
          <p:cNvPr id="52" name="Shape 52"/>
          <p:cNvGrpSpPr/>
          <p:nvPr/>
        </p:nvGrpSpPr>
        <p:grpSpPr>
          <a:xfrm>
            <a:off x="0" y="-1078"/>
            <a:ext cx="649180" cy="5144627"/>
            <a:chOff x="0" y="-1438"/>
            <a:chExt cx="649180" cy="6859503"/>
          </a:xfrm>
        </p:grpSpPr>
        <p:sp>
          <p:nvSpPr>
            <p:cNvPr id="53" name="Shape 53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55" name="Shape 55"/>
          <p:cNvGrpSpPr/>
          <p:nvPr/>
        </p:nvGrpSpPr>
        <p:grpSpPr>
          <a:xfrm flipH="1">
            <a:off x="8494493" y="0"/>
            <a:ext cx="649180" cy="5144627"/>
            <a:chOff x="0" y="-1438"/>
            <a:chExt cx="649180" cy="6859503"/>
          </a:xfrm>
        </p:grpSpPr>
        <p:sp>
          <p:nvSpPr>
            <p:cNvPr id="56" name="Shape 56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57" name="Shape 57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58" name="Shape 58"/>
          <p:cNvSpPr/>
          <p:nvPr/>
        </p:nvSpPr>
        <p:spPr>
          <a:xfrm>
            <a:off x="0" y="4743450"/>
            <a:ext cx="9144000" cy="4010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285750" indent="-171450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1800">
                <a:solidFill>
                  <a:schemeClr val="lt2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/>
        </p:nvSpPr>
        <p:spPr>
          <a:xfrm>
            <a:off x="0" y="-1078"/>
            <a:ext cx="9144000" cy="11441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grpSp>
        <p:nvGrpSpPr>
          <p:cNvPr id="62" name="Shape 62"/>
          <p:cNvGrpSpPr/>
          <p:nvPr/>
        </p:nvGrpSpPr>
        <p:grpSpPr>
          <a:xfrm>
            <a:off x="0" y="-1078"/>
            <a:ext cx="649180" cy="5144627"/>
            <a:chOff x="0" y="-1438"/>
            <a:chExt cx="649180" cy="6859503"/>
          </a:xfrm>
        </p:grpSpPr>
        <p:sp>
          <p:nvSpPr>
            <p:cNvPr id="63" name="Shape 63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64" name="Shape 64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65" name="Shape 65"/>
          <p:cNvGrpSpPr/>
          <p:nvPr/>
        </p:nvGrpSpPr>
        <p:grpSpPr>
          <a:xfrm flipH="1">
            <a:off x="8494493" y="0"/>
            <a:ext cx="649180" cy="5144627"/>
            <a:chOff x="0" y="-1438"/>
            <a:chExt cx="649180" cy="6859503"/>
          </a:xfrm>
        </p:grpSpPr>
        <p:sp>
          <p:nvSpPr>
            <p:cNvPr id="66" name="Shape 66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67" name="Shape 67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68" name="Shape 68"/>
          <p:cNvSpPr/>
          <p:nvPr/>
        </p:nvSpPr>
        <p:spPr>
          <a:xfrm>
            <a:off x="0" y="4743450"/>
            <a:ext cx="9144000" cy="4010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dk2"/>
            </a:gs>
            <a:gs pos="100000">
              <a:schemeClr val="dk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228600"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228600"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228600"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228600"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228600"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228600"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228600"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228600"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152400">
              <a:spcBef>
                <a:spcPts val="600"/>
              </a:spcBef>
              <a:buClr>
                <a:schemeClr val="lt1"/>
              </a:buClr>
              <a:buSzPct val="100000"/>
              <a:buFont typeface="Trebuchet MS"/>
              <a:defRPr sz="30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indent="-133350">
              <a:spcBef>
                <a:spcPts val="480"/>
              </a:spcBef>
              <a:buClr>
                <a:schemeClr val="lt1"/>
              </a:buClr>
              <a:buSzPct val="100000"/>
              <a:buFont typeface="Trebuchet MS"/>
              <a:defRPr sz="2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indent="-76200">
              <a:spcBef>
                <a:spcPts val="480"/>
              </a:spcBef>
              <a:buClr>
                <a:schemeClr val="lt1"/>
              </a:buClr>
              <a:buSzPct val="100000"/>
              <a:buFont typeface="Trebuchet MS"/>
              <a:defRPr sz="2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indent="-114300"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indent="-114300"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indent="-114300"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indent="-114300"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indent="-114300"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indent="-114300"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0Dxv_o6acVA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ctrTitle"/>
          </p:nvPr>
        </p:nvSpPr>
        <p:spPr>
          <a:xfrm>
            <a:off x="685800" y="1262097"/>
            <a:ext cx="7772400" cy="1544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>
                <a:latin typeface="Happy Monkey"/>
                <a:ea typeface="Happy Monkey"/>
                <a:cs typeface="Happy Monkey"/>
                <a:sym typeface="Happy Monkey"/>
              </a:rPr>
              <a:t>The Lotus-Eaters and The Cyclops 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subTitle" idx="1"/>
          </p:nvPr>
        </p:nvSpPr>
        <p:spPr>
          <a:xfrm>
            <a:off x="685800" y="2897350"/>
            <a:ext cx="7772400" cy="1398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>
                <a:latin typeface="Happy Monkey"/>
                <a:ea typeface="Happy Monkey"/>
                <a:cs typeface="Happy Monkey"/>
                <a:sym typeface="Happy Monkey"/>
              </a:rPr>
              <a:t>Rivu Ghosh, Nina Carbone, Emily Berberich and </a:t>
            </a:r>
          </a:p>
          <a:p>
            <a:pPr>
              <a:buNone/>
            </a:pPr>
            <a:r>
              <a:rPr lang="en">
                <a:latin typeface="Happy Monkey"/>
                <a:ea typeface="Happy Monkey"/>
                <a:cs typeface="Happy Monkey"/>
                <a:sym typeface="Happy Monkey"/>
              </a:rPr>
              <a:t> Rebecca Schmidt 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457200" y="147303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>
                <a:latin typeface="Happy Monkey"/>
                <a:ea typeface="Happy Monkey"/>
                <a:cs typeface="Happy Monkey"/>
                <a:sym typeface="Happy Monkey"/>
              </a:rPr>
              <a:t>The Cyclops: Summary</a:t>
            </a:r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320150" y="965175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sz="2000">
                <a:latin typeface="Happy Monkey"/>
                <a:ea typeface="Happy Monkey"/>
                <a:cs typeface="Happy Monkey"/>
                <a:sym typeface="Happy Monkey"/>
              </a:rPr>
              <a:t>Odysseus and his men arrive at the land of the Cyclops,</a:t>
            </a:r>
          </a:p>
          <a:p>
            <a:pPr marL="457200" lvl="0" indent="-3556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sz="2000">
                <a:latin typeface="Happy Monkey"/>
                <a:ea typeface="Happy Monkey"/>
                <a:cs typeface="Happy Monkey"/>
                <a:sym typeface="Happy Monkey"/>
              </a:rPr>
              <a:t>Odysseus’ men want to raid the cave they come across.</a:t>
            </a:r>
          </a:p>
          <a:p>
            <a:pPr marL="457200" lvl="0" indent="-3556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sz="2000">
                <a:latin typeface="Happy Monkey"/>
                <a:ea typeface="Happy Monkey"/>
                <a:cs typeface="Happy Monkey"/>
                <a:sym typeface="Happy Monkey"/>
              </a:rPr>
              <a:t>The cave’s owner returns and it is the Cyclops, Polyphemus, son of Poseidon. </a:t>
            </a:r>
          </a:p>
          <a:p>
            <a:pPr marL="457200" lvl="0" indent="-3556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sz="2000">
                <a:latin typeface="Happy Monkey"/>
                <a:ea typeface="Happy Monkey"/>
                <a:cs typeface="Happy Monkey"/>
                <a:sym typeface="Happy Monkey"/>
              </a:rPr>
              <a:t>Polyphemus shows hospitality at first, but soon he becomes violent and eats 2 of Odysseus’ men and traps the rest of them in his cave.</a:t>
            </a:r>
          </a:p>
          <a:p>
            <a:pPr marL="457200" lvl="0" indent="-3556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sz="2000">
                <a:latin typeface="Happy Monkey"/>
                <a:ea typeface="Happy Monkey"/>
                <a:cs typeface="Happy Monkey"/>
                <a:sym typeface="Happy Monkey"/>
              </a:rPr>
              <a:t>Odysseus gives Polyphemus wine as a friendship token. As Polyphemus falls asleep Odysseus pokes his eye so that he is unable to catch them. </a:t>
            </a:r>
          </a:p>
          <a:p>
            <a:pPr marL="457200" lvl="0" indent="-3556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sz="2000">
                <a:latin typeface="Happy Monkey"/>
                <a:ea typeface="Happy Monkey"/>
                <a:cs typeface="Happy Monkey"/>
                <a:sym typeface="Happy Monkey"/>
              </a:rPr>
              <a:t>Polyphemus tries to catch them in the end, but he fails.</a:t>
            </a:r>
          </a:p>
          <a:p>
            <a:endParaRPr lang="en" sz="2000">
              <a:latin typeface="Happy Monkey"/>
              <a:ea typeface="Happy Monkey"/>
              <a:cs typeface="Happy Monkey"/>
              <a:sym typeface="Happy Monkey"/>
            </a:endParaRPr>
          </a:p>
          <a:p>
            <a:endParaRPr lang="en" sz="2000">
              <a:latin typeface="Happy Monkey"/>
              <a:ea typeface="Happy Monkey"/>
              <a:cs typeface="Happy Monkey"/>
              <a:sym typeface="Happy Monkey"/>
            </a:endParaRP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3000">
                <a:latin typeface="Happy Monkey"/>
                <a:ea typeface="Happy Monkey"/>
                <a:cs typeface="Happy Monkey"/>
                <a:sym typeface="Happy Monkey"/>
              </a:rPr>
              <a:t>The Cyclops:Characters</a:t>
            </a:r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u="sng">
                <a:latin typeface="Happy Monkey"/>
                <a:ea typeface="Happy Monkey"/>
                <a:cs typeface="Happy Monkey"/>
                <a:sym typeface="Happy Monkey"/>
              </a:rPr>
              <a:t>Odysseus</a:t>
            </a:r>
            <a:r>
              <a:rPr lang="en">
                <a:latin typeface="Happy Monkey"/>
                <a:ea typeface="Happy Monkey"/>
                <a:cs typeface="Happy Monkey"/>
                <a:sym typeface="Happy Monkey"/>
              </a:rPr>
              <a:t>-becomes arrogant, but tries to protect his men from the cyclops.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u="sng">
                <a:latin typeface="Happy Monkey"/>
                <a:ea typeface="Happy Monkey"/>
                <a:cs typeface="Happy Monkey"/>
                <a:sym typeface="Happy Monkey"/>
              </a:rPr>
              <a:t>Polyphemus</a:t>
            </a:r>
            <a:r>
              <a:rPr lang="en">
                <a:latin typeface="Happy Monkey"/>
                <a:ea typeface="Happy Monkey"/>
                <a:cs typeface="Happy Monkey"/>
                <a:sym typeface="Happy Monkey"/>
              </a:rPr>
              <a:t>- one-eyed giant, son of Poseidon, nice at first then turns violent towards Odysseus and his men.</a:t>
            </a:r>
          </a:p>
          <a:p>
            <a:endParaRPr lang="en">
              <a:latin typeface="Happy Monkey"/>
              <a:ea typeface="Happy Monkey"/>
              <a:cs typeface="Happy Monkey"/>
              <a:sym typeface="Happy Monkey"/>
            </a:endParaRP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>
                <a:latin typeface="Happy Monkey"/>
                <a:ea typeface="Happy Monkey"/>
                <a:cs typeface="Happy Monkey"/>
                <a:sym typeface="Happy Monkey"/>
              </a:rPr>
              <a:t>The Cyclops: Main Conflicts</a:t>
            </a:r>
          </a:p>
        </p:txBody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3815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sz="3300">
                <a:latin typeface="Happy Monkey"/>
                <a:ea typeface="Happy Monkey"/>
                <a:cs typeface="Happy Monkey"/>
                <a:sym typeface="Happy Monkey"/>
              </a:rPr>
              <a:t>Odysseus v.s. Polyphemus</a:t>
            </a:r>
          </a:p>
          <a:p>
            <a:pPr marL="457200" lvl="0" indent="-43815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sz="3300">
                <a:latin typeface="Happy Monkey"/>
                <a:ea typeface="Happy Monkey"/>
                <a:cs typeface="Happy Monkey"/>
                <a:sym typeface="Happy Monkey"/>
              </a:rPr>
              <a:t>Polyphemus v.s. Odysseus’ men</a:t>
            </a:r>
          </a:p>
          <a:p>
            <a:pPr marL="457200" lvl="0" indent="-43815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sz="3300">
                <a:latin typeface="Happy Monkey"/>
                <a:ea typeface="Happy Monkey"/>
                <a:cs typeface="Happy Monkey"/>
                <a:sym typeface="Happy Monkey"/>
              </a:rPr>
              <a:t>Odysseus v.s. Odysseus’ men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3000" b="0">
                <a:latin typeface="Happy Monkey"/>
                <a:ea typeface="Happy Monkey"/>
                <a:cs typeface="Happy Monkey"/>
                <a:sym typeface="Happy Monkey"/>
              </a:rPr>
              <a:t>The Cyclops: Odysseus’ Main Motivation</a:t>
            </a:r>
          </a:p>
        </p:txBody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>
                <a:latin typeface="Happy Monkey"/>
                <a:ea typeface="Happy Monkey"/>
                <a:cs typeface="Happy Monkey"/>
                <a:sym typeface="Happy Monkey"/>
              </a:rPr>
              <a:t>Odysseus’ motivation was to get out of the cave, keep himself safe and get his men off the island alive.</a:t>
            </a:r>
          </a:p>
          <a:p>
            <a:endParaRPr lang="en">
              <a:latin typeface="Happy Monkey"/>
              <a:ea typeface="Happy Monkey"/>
              <a:cs typeface="Happy Monkey"/>
              <a:sym typeface="Happy Monkey"/>
            </a:endParaRP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title"/>
          </p:nvPr>
        </p:nvSpPr>
        <p:spPr>
          <a:xfrm>
            <a:off x="457200" y="342750"/>
            <a:ext cx="8505299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" sz="3000" b="0">
                <a:latin typeface="Happy Monkey"/>
                <a:ea typeface="Happy Monkey"/>
                <a:cs typeface="Happy Monkey"/>
                <a:sym typeface="Happy Monkey"/>
              </a:rPr>
              <a:t>The Cyclops:Theme/Lesson and what the characters learned</a:t>
            </a:r>
          </a:p>
        </p:txBody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>
                <a:latin typeface="Happy Monkey"/>
                <a:ea typeface="Happy Monkey"/>
                <a:cs typeface="Happy Monkey"/>
                <a:sym typeface="Happy Monkey"/>
              </a:rPr>
              <a:t>Do not take what does not belong to you. 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>
                <a:latin typeface="Happy Monkey"/>
                <a:ea typeface="Happy Monkey"/>
                <a:cs typeface="Happy Monkey"/>
                <a:sym typeface="Happy Monkey"/>
              </a:rPr>
              <a:t>DO NOT ANGER THE CHILDREN OF THE GODS! 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>
                <a:latin typeface="Happy Monkey"/>
                <a:ea typeface="Happy Monkey"/>
                <a:cs typeface="Happy Monkey"/>
                <a:sym typeface="Happy Monkey"/>
              </a:rPr>
              <a:t>Do not be arrogant.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title"/>
          </p:nvPr>
        </p:nvSpPr>
        <p:spPr>
          <a:xfrm>
            <a:off x="457200" y="342750"/>
            <a:ext cx="86235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>
                <a:latin typeface="Happy Monkey"/>
                <a:ea typeface="Happy Monkey"/>
                <a:cs typeface="Happy Monkey"/>
                <a:sym typeface="Happy Monkey"/>
              </a:rPr>
              <a:t>The Cyclops: Significant Passages</a:t>
            </a:r>
          </a:p>
        </p:txBody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latin typeface="Happy Monkey"/>
                <a:ea typeface="Happy Monkey"/>
                <a:cs typeface="Happy Monkey"/>
                <a:sym typeface="Happy Monkey"/>
              </a:rPr>
              <a:t>".. how you were put to shame and blinded, tell them Odysseus, raider of cities, took your eye: Laertes' son, whose home's on Ithaca! "</a:t>
            </a:r>
          </a:p>
          <a:p>
            <a:endParaRPr lang="en" sz="2400">
              <a:latin typeface="Happy Monkey"/>
              <a:ea typeface="Happy Monkey"/>
              <a:cs typeface="Happy Monkey"/>
              <a:sym typeface="Happy Monkey"/>
            </a:endParaRPr>
          </a:p>
          <a:p>
            <a:pPr>
              <a:buNone/>
            </a:pPr>
            <a:r>
              <a:rPr lang="en" sz="2400">
                <a:latin typeface="Happy Monkey"/>
                <a:ea typeface="Happy Monkey"/>
                <a:cs typeface="Happy Monkey"/>
                <a:sym typeface="Happy Monkey"/>
              </a:rPr>
              <a:t>This passage shows the mistake Odysseus made while leaving the island because he was being arrogant, he did not realize he gave his name and homeland to a child of a God. 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title"/>
          </p:nvPr>
        </p:nvSpPr>
        <p:spPr>
          <a:xfrm>
            <a:off x="243950" y="55425"/>
            <a:ext cx="8675700" cy="1048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>
                <a:latin typeface="Happy Monkey"/>
                <a:ea typeface="Happy Monkey"/>
                <a:cs typeface="Happy Monkey"/>
                <a:sym typeface="Happy Monkey"/>
              </a:rPr>
              <a:t>The Cyclops: Discussion Questions</a:t>
            </a:r>
          </a:p>
        </p:txBody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>
                <a:latin typeface="Happy Monkey"/>
                <a:ea typeface="Happy Monkey"/>
                <a:cs typeface="Happy Monkey"/>
                <a:sym typeface="Happy Monkey"/>
              </a:rPr>
              <a:t>How can Odysseus’ arrogance hurt him later on? 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>
                <a:latin typeface="Happy Monkey"/>
                <a:ea typeface="Happy Monkey"/>
                <a:cs typeface="Happy Monkey"/>
                <a:sym typeface="Happy Monkey"/>
              </a:rPr>
              <a:t>Do you think Polyphemus will show up again during Odysseus' journey back home?</a:t>
            </a:r>
          </a:p>
          <a:p>
            <a:endParaRPr lang="en">
              <a:latin typeface="Happy Monkey"/>
              <a:ea typeface="Happy Monkey"/>
              <a:cs typeface="Happy Monkey"/>
              <a:sym typeface="Happy Monkey"/>
            </a:endParaRP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/>
          <p:nvPr/>
        </p:nvSpPr>
        <p:spPr>
          <a:xfrm>
            <a:off x="2142175" y="640975"/>
            <a:ext cx="5196300" cy="3752400"/>
          </a:xfrm>
          <a:prstGeom prst="rect">
            <a:avLst/>
          </a:prstGeom>
          <a:solidFill>
            <a:srgbClr val="1C4587"/>
          </a:solidFill>
          <a:ln w="19050" cap="flat">
            <a:solidFill>
              <a:srgbClr val="1C458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76" name="Shape 176"/>
          <p:cNvSpPr txBox="1">
            <a:spLocks noGrp="1"/>
          </p:cNvSpPr>
          <p:nvPr>
            <p:ph type="title"/>
          </p:nvPr>
        </p:nvSpPr>
        <p:spPr>
          <a:xfrm>
            <a:off x="392700" y="191625"/>
            <a:ext cx="2459100" cy="787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sz="2400">
                <a:latin typeface="Happy Monkey"/>
                <a:ea typeface="Happy Monkey"/>
                <a:cs typeface="Happy Monkey"/>
                <a:sym typeface="Happy Monkey"/>
              </a:rPr>
              <a:t>2:35-5:15</a:t>
            </a:r>
          </a:p>
        </p:txBody>
      </p:sp>
      <p:sp>
        <p:nvSpPr>
          <p:cNvPr id="177" name="Shape 177"/>
          <p:cNvSpPr/>
          <p:nvPr/>
        </p:nvSpPr>
        <p:spPr>
          <a:xfrm>
            <a:off x="3945025" y="454325"/>
            <a:ext cx="3632999" cy="2690100"/>
          </a:xfrm>
          <a:prstGeom prst="rect">
            <a:avLst/>
          </a:prstGeom>
          <a:solidFill>
            <a:srgbClr val="073763"/>
          </a:solidFill>
          <a:ln w="19050" cap="flat">
            <a:solidFill>
              <a:srgbClr val="07376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1801225" y="3144425"/>
            <a:ext cx="1838400" cy="1465799"/>
          </a:xfrm>
          <a:prstGeom prst="rect">
            <a:avLst/>
          </a:prstGeom>
          <a:solidFill>
            <a:srgbClr val="6D9EEB"/>
          </a:solidFill>
          <a:ln w="19050" cap="flat">
            <a:solidFill>
              <a:srgbClr val="6D9EEB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79" name="Shape 179">
            <a:hlinkClick r:id="rId3"/>
          </p:cNvPr>
          <p:cNvSpPr/>
          <p:nvPr/>
        </p:nvSpPr>
        <p:spPr>
          <a:xfrm>
            <a:off x="2286000" y="857250"/>
            <a:ext cx="4572000" cy="34290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/>
        </p:nvSpPr>
        <p:spPr>
          <a:xfrm>
            <a:off x="8038775" y="82850"/>
            <a:ext cx="1067400" cy="954599"/>
          </a:xfrm>
          <a:prstGeom prst="rect">
            <a:avLst/>
          </a:prstGeom>
          <a:solidFill>
            <a:srgbClr val="6FA8DC"/>
          </a:solidFill>
          <a:ln w="19050" cap="flat">
            <a:solidFill>
              <a:srgbClr val="6D9EEB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57200" y="180053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>
                <a:latin typeface="Happy Monkey"/>
                <a:ea typeface="Happy Monkey"/>
                <a:cs typeface="Happy Monkey"/>
                <a:sym typeface="Happy Monkey"/>
              </a:rPr>
              <a:t>The Lotus-Eaters: Summary</a:t>
            </a:r>
          </a:p>
        </p:txBody>
      </p:sp>
      <p:sp>
        <p:nvSpPr>
          <p:cNvPr id="78" name="Shape 78"/>
          <p:cNvSpPr/>
          <p:nvPr/>
        </p:nvSpPr>
        <p:spPr>
          <a:xfrm>
            <a:off x="7316150" y="382475"/>
            <a:ext cx="1329900" cy="1052099"/>
          </a:xfrm>
          <a:prstGeom prst="rect">
            <a:avLst/>
          </a:prstGeom>
          <a:solidFill>
            <a:srgbClr val="073763"/>
          </a:solidFill>
          <a:ln w="19050" cap="flat">
            <a:solidFill>
              <a:srgbClr val="07376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457200" y="1082700"/>
            <a:ext cx="8229600" cy="3873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rgbClr val="FFFFFF"/>
              </a:buClr>
              <a:buSzPct val="199999"/>
              <a:buFont typeface="Arial"/>
              <a:buChar char="•"/>
            </a:pPr>
            <a:r>
              <a:rPr lang="en" sz="1500">
                <a:solidFill>
                  <a:srgbClr val="FFFFFF"/>
                </a:solidFill>
                <a:latin typeface="Happy Monkey"/>
                <a:ea typeface="Happy Monkey"/>
                <a:cs typeface="Happy Monkey"/>
                <a:sym typeface="Happy Monkey"/>
              </a:rPr>
              <a:t>
</a:t>
            </a:r>
            <a:r>
              <a:rPr lang="en" sz="1800">
                <a:solidFill>
                  <a:srgbClr val="FFFFFF"/>
                </a:solidFill>
                <a:latin typeface="Happy Monkey"/>
                <a:ea typeface="Happy Monkey"/>
                <a:cs typeface="Happy Monkey"/>
                <a:sym typeface="Happy Monkey"/>
              </a:rPr>
              <a:t>Zeus conjures up a 3 day storm for Odysseus and his men, so they cannot sail.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rgbClr val="FFFFFF"/>
              </a:buClr>
              <a:buSzPct val="166666"/>
              <a:buFont typeface="Arial"/>
              <a:buChar char="•"/>
            </a:pPr>
            <a:r>
              <a:rPr lang="en" sz="1800">
                <a:solidFill>
                  <a:srgbClr val="FFFFFF"/>
                </a:solidFill>
                <a:latin typeface="Happy Monkey"/>
                <a:ea typeface="Happy Monkey"/>
                <a:cs typeface="Happy Monkey"/>
                <a:sym typeface="Happy Monkey"/>
              </a:rPr>
              <a:t>Odysseus is sailing home, the current takes him out to sea. 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rgbClr val="FFFFFF"/>
              </a:buClr>
              <a:buSzPct val="166666"/>
              <a:buFont typeface="Arial"/>
              <a:buChar char="•"/>
            </a:pPr>
            <a:r>
              <a:rPr lang="en" sz="1800">
                <a:solidFill>
                  <a:srgbClr val="FFFFFF"/>
                </a:solidFill>
                <a:latin typeface="Happy Monkey"/>
                <a:ea typeface="Happy Monkey"/>
                <a:cs typeface="Happy Monkey"/>
                <a:sym typeface="Happy Monkey"/>
              </a:rPr>
              <a:t>For 10 days they drift until they reach the island of the Lotus Eaters.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rgbClr val="FFFFFF"/>
              </a:buClr>
              <a:buSzPct val="166666"/>
              <a:buFont typeface="Arial"/>
              <a:buChar char="•"/>
            </a:pPr>
            <a:r>
              <a:rPr lang="en" sz="1800">
                <a:solidFill>
                  <a:srgbClr val="FFFFFF"/>
                </a:solidFill>
                <a:latin typeface="Happy Monkey"/>
                <a:ea typeface="Happy Monkey"/>
                <a:cs typeface="Happy Monkey"/>
                <a:sym typeface="Happy Monkey"/>
              </a:rPr>
              <a:t>The Lotus Eaters show no harm but offer them fruit of  the Lotus.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rgbClr val="FFFFFF"/>
              </a:buClr>
              <a:buSzPct val="166666"/>
              <a:buFont typeface="Arial"/>
              <a:buChar char="•"/>
            </a:pPr>
            <a:r>
              <a:rPr lang="en" sz="1800">
                <a:solidFill>
                  <a:srgbClr val="FFFFFF"/>
                </a:solidFill>
                <a:latin typeface="Happy Monkey"/>
                <a:ea typeface="Happy Monkey"/>
                <a:cs typeface="Happy Monkey"/>
                <a:sym typeface="Happy Monkey"/>
              </a:rPr>
              <a:t>The men who eat the fruit of the Lotus never want to return home because the Lotus has a drug-like effect.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rgbClr val="FFFFFF"/>
              </a:buClr>
              <a:buSzPct val="166666"/>
              <a:buFont typeface="Arial"/>
              <a:buChar char="•"/>
            </a:pPr>
            <a:r>
              <a:rPr lang="en" sz="1800">
                <a:solidFill>
                  <a:srgbClr val="FFFFFF"/>
                </a:solidFill>
                <a:latin typeface="Happy Monkey"/>
                <a:ea typeface="Happy Monkey"/>
                <a:cs typeface="Happy Monkey"/>
                <a:sym typeface="Happy Monkey"/>
              </a:rPr>
              <a:t>Odysseus ties up the men and tells them  not to eat the Lotus. Then they leave the island.</a:t>
            </a:r>
          </a:p>
          <a:p>
            <a:endParaRPr lang="en" sz="1800">
              <a:solidFill>
                <a:srgbClr val="FFFFFF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endParaRPr lang="en" sz="1800">
              <a:solidFill>
                <a:srgbClr val="FFFFFF"/>
              </a:solidFill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80" name="Shape 80"/>
          <p:cNvSpPr/>
          <p:nvPr/>
        </p:nvSpPr>
        <p:spPr>
          <a:xfrm>
            <a:off x="7434425" y="120750"/>
            <a:ext cx="1567574" cy="1175674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457200" y="644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>
                <a:latin typeface="Happy Monkey"/>
                <a:ea typeface="Happy Monkey"/>
                <a:cs typeface="Happy Monkey"/>
                <a:sym typeface="Happy Monkey"/>
              </a:rPr>
              <a:t>The Lotus-Eaters: Characters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457200" y="1057500"/>
            <a:ext cx="8229600" cy="3467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0005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sz="2700" u="sng">
                <a:latin typeface="Happy Monkey"/>
                <a:ea typeface="Happy Monkey"/>
                <a:cs typeface="Happy Monkey"/>
                <a:sym typeface="Happy Monkey"/>
              </a:rPr>
              <a:t>Lotus Eaters</a:t>
            </a:r>
            <a:r>
              <a:rPr lang="en" sz="2700">
                <a:latin typeface="Happy Monkey"/>
                <a:ea typeface="Happy Monkey"/>
                <a:cs typeface="Happy Monkey"/>
                <a:sym typeface="Happy Monkey"/>
              </a:rPr>
              <a:t>: creatures that appear innocent, offer Odysseus and his men the fruit of the Lotus </a:t>
            </a:r>
          </a:p>
          <a:p>
            <a:pPr marL="457200" lvl="0" indent="-40005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sz="2700" u="sng">
                <a:latin typeface="Happy Monkey"/>
                <a:ea typeface="Happy Monkey"/>
                <a:cs typeface="Happy Monkey"/>
                <a:sym typeface="Happy Monkey"/>
              </a:rPr>
              <a:t>Odysseus’ Men</a:t>
            </a:r>
            <a:r>
              <a:rPr lang="en" sz="2700">
                <a:latin typeface="Happy Monkey"/>
                <a:ea typeface="Happy Monkey"/>
                <a:cs typeface="Happy Monkey"/>
                <a:sym typeface="Happy Monkey"/>
              </a:rPr>
              <a:t>: Unintelligent, foolish people who fall under the influence of the Lotus fruit </a:t>
            </a:r>
          </a:p>
          <a:p>
            <a:pPr marL="457200" lvl="0" indent="-40005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sz="2700" u="sng">
                <a:latin typeface="Happy Monkey"/>
                <a:ea typeface="Happy Monkey"/>
                <a:cs typeface="Happy Monkey"/>
                <a:sym typeface="Happy Monkey"/>
              </a:rPr>
              <a:t>Odysseus</a:t>
            </a:r>
            <a:r>
              <a:rPr lang="en" sz="2700">
                <a:latin typeface="Happy Monkey"/>
                <a:ea typeface="Happy Monkey"/>
                <a:cs typeface="Happy Monkey"/>
                <a:sym typeface="Happy Monkey"/>
              </a:rPr>
              <a:t>: has good judgement, protective of his men, determined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>
                <a:latin typeface="Happy Monkey"/>
                <a:ea typeface="Happy Monkey"/>
                <a:cs typeface="Happy Monkey"/>
                <a:sym typeface="Happy Monkey"/>
              </a:rPr>
              <a:t>The Lotus-Eaters: Conflict 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2375" y="11753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>
                <a:latin typeface="Happy Monkey"/>
                <a:ea typeface="Happy Monkey"/>
                <a:cs typeface="Happy Monkey"/>
                <a:sym typeface="Happy Monkey"/>
              </a:rPr>
              <a:t>Zeus’ storm vs. Odysseus and his men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>
                <a:latin typeface="Happy Monkey"/>
                <a:ea typeface="Happy Monkey"/>
                <a:cs typeface="Happy Monkey"/>
                <a:sym typeface="Happy Monkey"/>
              </a:rPr>
              <a:t>The Lotus Eaters vs. Odysseus and his men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>
                <a:latin typeface="Happy Monkey"/>
                <a:ea typeface="Happy Monkey"/>
                <a:cs typeface="Happy Monkey"/>
                <a:sym typeface="Happy Monkey"/>
              </a:rPr>
              <a:t>The Lotus fruit vs. Odysseus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>
                <a:latin typeface="Happy Monkey"/>
                <a:ea typeface="Happy Monkey"/>
                <a:cs typeface="Happy Monkey"/>
                <a:sym typeface="Happy Monkey"/>
              </a:rPr>
              <a:t>Odysseus vs. Odysseus’ men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>
                <a:latin typeface="Happy Monkey"/>
                <a:ea typeface="Happy Monkey"/>
                <a:cs typeface="Happy Monkey"/>
                <a:sym typeface="Happy Monkey"/>
              </a:rPr>
              <a:t>Odysseus vs. Odysseus 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/>
        </p:nvSpPr>
        <p:spPr>
          <a:xfrm>
            <a:off x="4379200" y="1484375"/>
            <a:ext cx="2503799" cy="2265899"/>
          </a:xfrm>
          <a:prstGeom prst="rect">
            <a:avLst/>
          </a:prstGeom>
          <a:solidFill>
            <a:srgbClr val="1C4587"/>
          </a:solidFill>
          <a:ln w="19050" cap="flat">
            <a:solidFill>
              <a:srgbClr val="1C458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2800">
                <a:latin typeface="Happy Monkey"/>
                <a:ea typeface="Happy Monkey"/>
                <a:cs typeface="Happy Monkey"/>
                <a:sym typeface="Happy Monkey"/>
              </a:rPr>
              <a:t>The Lotus-Eaters:  Odysseus’ Motivation  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>
                <a:latin typeface="Happy Monkey"/>
                <a:ea typeface="Happy Monkey"/>
                <a:cs typeface="Happy Monkey"/>
                <a:sym typeface="Happy Monkey"/>
              </a:rPr>
              <a:t>Protect his men from the Lotus Fruit, so that he is able to get home to his family.</a:t>
            </a:r>
          </a:p>
          <a:p>
            <a:endParaRPr lang="en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100" name="Shape 100"/>
          <p:cNvSpPr/>
          <p:nvPr/>
        </p:nvSpPr>
        <p:spPr>
          <a:xfrm>
            <a:off x="5696775" y="2876100"/>
            <a:ext cx="2649299" cy="1331099"/>
          </a:xfrm>
          <a:prstGeom prst="rect">
            <a:avLst/>
          </a:prstGeom>
          <a:solidFill>
            <a:srgbClr val="6D9EEB"/>
          </a:solidFill>
          <a:ln w="19050" cap="flat">
            <a:solidFill>
              <a:srgbClr val="6D9EEB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01" name="Shape 101"/>
          <p:cNvSpPr/>
          <p:nvPr/>
        </p:nvSpPr>
        <p:spPr>
          <a:xfrm>
            <a:off x="7058000" y="1528875"/>
            <a:ext cx="1401600" cy="1259700"/>
          </a:xfrm>
          <a:prstGeom prst="rect">
            <a:avLst/>
          </a:prstGeom>
          <a:solidFill>
            <a:srgbClr val="073763"/>
          </a:solidFill>
          <a:ln w="19050" cap="flat">
            <a:solidFill>
              <a:srgbClr val="07376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02" name="Shape 102"/>
          <p:cNvSpPr/>
          <p:nvPr/>
        </p:nvSpPr>
        <p:spPr>
          <a:xfrm>
            <a:off x="4590250" y="1649650"/>
            <a:ext cx="3707525" cy="23212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3000">
                <a:latin typeface="Happy Monkey"/>
                <a:ea typeface="Happy Monkey"/>
                <a:cs typeface="Happy Monkey"/>
                <a:sym typeface="Happy Monkey"/>
              </a:rPr>
              <a:t>The Lotus-Eaters: Theme/Lesson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406875" y="1192500"/>
            <a:ext cx="4227000" cy="2689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925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sz="1900">
                <a:latin typeface="Happy Monkey"/>
                <a:ea typeface="Happy Monkey"/>
                <a:cs typeface="Happy Monkey"/>
                <a:sym typeface="Happy Monkey"/>
              </a:rPr>
              <a:t>Things are not always as they seem:</a:t>
            </a:r>
          </a:p>
          <a:p>
            <a:pPr lvl="0" rtl="0">
              <a:buNone/>
            </a:pPr>
            <a:r>
              <a:rPr lang="en" sz="1900">
                <a:latin typeface="Happy Monkey"/>
                <a:ea typeface="Happy Monkey"/>
                <a:cs typeface="Happy Monkey"/>
                <a:sym typeface="Happy Monkey"/>
              </a:rPr>
              <a:t>         -The Lotus Eaters seem very innocent and friendly at first, but they reveal themselves when they offer Odysseus and his men the drug-like fruit of the Lotus.</a:t>
            </a:r>
          </a:p>
          <a:p>
            <a:pPr lvl="0">
              <a:buNone/>
            </a:pPr>
            <a:r>
              <a:rPr lang="en" sz="1900">
                <a:latin typeface="Happy Monkey"/>
                <a:ea typeface="Happy Monkey"/>
                <a:cs typeface="Happy Monkey"/>
                <a:sym typeface="Happy Monkey"/>
              </a:rPr>
              <a:t> 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2"/>
          </p:nvPr>
        </p:nvSpPr>
        <p:spPr>
          <a:xfrm>
            <a:off x="4633875" y="1192500"/>
            <a:ext cx="4227000" cy="2240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925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sz="1900">
                <a:latin typeface="Happy Monkey"/>
                <a:ea typeface="Happy Monkey"/>
                <a:cs typeface="Happy Monkey"/>
                <a:sym typeface="Happy Monkey"/>
              </a:rPr>
              <a:t>Odysseus’ men learn that they should not go on their first instinct. </a:t>
            </a:r>
          </a:p>
          <a:p>
            <a:pPr lvl="0" rtl="0">
              <a:buNone/>
            </a:pPr>
            <a:r>
              <a:rPr lang="en" sz="1900">
                <a:latin typeface="Happy Monkey"/>
                <a:ea typeface="Happy Monkey"/>
                <a:cs typeface="Happy Monkey"/>
                <a:sym typeface="Happy Monkey"/>
              </a:rPr>
              <a:t>         -Odysseus learns that he is incharge and needs to control his foolish crew.</a:t>
            </a:r>
          </a:p>
          <a:p>
            <a:endParaRPr lang="en" sz="1900">
              <a:latin typeface="Happy Monkey"/>
              <a:ea typeface="Happy Monkey"/>
              <a:cs typeface="Happy Monkey"/>
              <a:sym typeface="Happy Monkey"/>
            </a:endParaRP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3000">
                <a:latin typeface="Happy Monkey"/>
                <a:ea typeface="Happy Monkey"/>
                <a:cs typeface="Happy Monkey"/>
                <a:sym typeface="Happy Monkey"/>
              </a:rPr>
              <a:t>The Lotus-Eaters: Significant Passages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549700" cy="3626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400">
                <a:latin typeface="Happy Monkey"/>
                <a:ea typeface="Happy Monkey"/>
                <a:cs typeface="Happy Monkey"/>
                <a:sym typeface="Happy Monkey"/>
              </a:rPr>
              <a:t>“ ...those who ate this honeyed plant, the Lotus, never cared to report, nor return: they longed to stay forever, browsing on that native bloom, forgetful of their homeland…” (649)</a:t>
            </a:r>
          </a:p>
          <a:p>
            <a:endParaRPr lang="en" sz="2400">
              <a:latin typeface="Happy Monkey"/>
              <a:ea typeface="Happy Monkey"/>
              <a:cs typeface="Happy Monkey"/>
              <a:sym typeface="Happy Monkey"/>
            </a:endParaRPr>
          </a:p>
          <a:p>
            <a:pPr lvl="0" rtl="0">
              <a:buNone/>
            </a:pPr>
            <a:r>
              <a:rPr lang="en" sz="2400">
                <a:latin typeface="Happy Monkey"/>
                <a:ea typeface="Happy Monkey"/>
                <a:cs typeface="Happy Monkey"/>
                <a:sym typeface="Happy Monkey"/>
              </a:rPr>
              <a:t> This passage shows the effect the flower has on Odysseus' men. If Odysseus had this flower he would never want to go home to his family.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3000">
                <a:latin typeface="Happy Monkey"/>
                <a:ea typeface="Happy Monkey"/>
                <a:cs typeface="Happy Monkey"/>
                <a:sym typeface="Happy Monkey"/>
              </a:rPr>
              <a:t>The Lotus-Eaters: Discussion Questions</a:t>
            </a:r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717901" y="1063375"/>
            <a:ext cx="7708200" cy="3554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064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sz="2800">
                <a:latin typeface="Happy Monkey"/>
                <a:ea typeface="Happy Monkey"/>
                <a:cs typeface="Happy Monkey"/>
                <a:sym typeface="Happy Monkey"/>
              </a:rPr>
              <a:t>What are some modern day equivalents to the Lotus Fruit?</a:t>
            </a:r>
          </a:p>
          <a:p>
            <a:pPr marL="457200" lvl="0" indent="-4064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sz="2800">
                <a:latin typeface="Happy Monkey"/>
                <a:ea typeface="Happy Monkey"/>
                <a:cs typeface="Happy Monkey"/>
                <a:sym typeface="Happy Monkey"/>
              </a:rPr>
              <a:t>Why do you think the Lotus is chosen to represent a drug-like plant?</a:t>
            </a:r>
          </a:p>
          <a:p>
            <a:pPr marL="457200" lvl="0" indent="-4064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sz="2800">
                <a:latin typeface="Happy Monkey"/>
                <a:ea typeface="Happy Monkey"/>
                <a:cs typeface="Happy Monkey"/>
                <a:sym typeface="Happy Monkey"/>
              </a:rPr>
              <a:t>Why do you think the author included this as one of the key stories of in the Odyssey? 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3000">
                <a:latin typeface="Happy Monkey"/>
                <a:ea typeface="Happy Monkey"/>
                <a:cs typeface="Happy Monkey"/>
                <a:sym typeface="Happy Monkey"/>
              </a:rPr>
              <a:t>The Cyclops:Background Information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>
                <a:latin typeface="Happy Monkey"/>
                <a:ea typeface="Happy Monkey"/>
                <a:cs typeface="Happy Monkey"/>
                <a:sym typeface="Happy Monkey"/>
              </a:rPr>
              <a:t>The Cyclops- one eyed giants  that have relations with the gods. ex: Polyphemus is Poseidon’s son.</a:t>
            </a:r>
          </a:p>
        </p:txBody>
      </p:sp>
      <p:sp>
        <p:nvSpPr>
          <p:cNvPr id="128" name="Shape 128"/>
          <p:cNvSpPr/>
          <p:nvPr/>
        </p:nvSpPr>
        <p:spPr>
          <a:xfrm>
            <a:off x="3459200" y="2942425"/>
            <a:ext cx="1311625" cy="149769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potlight">
  <a:themeElements>
    <a:clrScheme name="Custom 439">
      <a:dk1>
        <a:srgbClr val="000000"/>
      </a:dk1>
      <a:lt1>
        <a:srgbClr val="FFFFFF"/>
      </a:lt1>
      <a:dk2>
        <a:srgbClr val="5C6E95"/>
      </a:dk2>
      <a:lt2>
        <a:srgbClr val="ACB4C2"/>
      </a:lt2>
      <a:accent1>
        <a:srgbClr val="667E50"/>
      </a:accent1>
      <a:accent2>
        <a:srgbClr val="CFBF73"/>
      </a:accent2>
      <a:accent3>
        <a:srgbClr val="8C7C82"/>
      </a:accent3>
      <a:accent4>
        <a:srgbClr val="9ABF87"/>
      </a:accent4>
      <a:accent5>
        <a:srgbClr val="CF9462"/>
      </a:accent5>
      <a:accent6>
        <a:srgbClr val="A25642"/>
      </a:accent6>
      <a:hlink>
        <a:srgbClr val="5173A5"/>
      </a:hlink>
      <a:folHlink>
        <a:srgbClr val="68728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688</Words>
  <Application>Microsoft Office PowerPoint</Application>
  <PresentationFormat>On-screen Show (16:9)</PresentationFormat>
  <Paragraphs>67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spotlight</vt:lpstr>
      <vt:lpstr>The Lotus-Eaters and The Cyclops </vt:lpstr>
      <vt:lpstr>The Lotus-Eaters: Summary</vt:lpstr>
      <vt:lpstr>The Lotus-Eaters: Characters</vt:lpstr>
      <vt:lpstr>The Lotus-Eaters: Conflict </vt:lpstr>
      <vt:lpstr>The Lotus-Eaters:  Odysseus’ Motivation  </vt:lpstr>
      <vt:lpstr>The Lotus-Eaters: Theme/Lesson</vt:lpstr>
      <vt:lpstr>The Lotus-Eaters: Significant Passages</vt:lpstr>
      <vt:lpstr>The Lotus-Eaters: Discussion Questions</vt:lpstr>
      <vt:lpstr>The Cyclops:Background Information</vt:lpstr>
      <vt:lpstr>The Cyclops: Summary</vt:lpstr>
      <vt:lpstr>The Cyclops:Characters</vt:lpstr>
      <vt:lpstr>The Cyclops: Main Conflicts</vt:lpstr>
      <vt:lpstr>The Cyclops: Odysseus’ Main Motivation</vt:lpstr>
      <vt:lpstr>The Cyclops:Theme/Lesson and what the characters learned</vt:lpstr>
      <vt:lpstr>The Cyclops: Significant Passages</vt:lpstr>
      <vt:lpstr>The Cyclops: Discussion Questions</vt:lpstr>
      <vt:lpstr>2:35-5:15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Lotus-Eaters and The Cyclops </dc:title>
  <dc:creator>Dowling, Margaret</dc:creator>
  <cp:lastModifiedBy>SOCSD User</cp:lastModifiedBy>
  <cp:revision>1</cp:revision>
  <dcterms:modified xsi:type="dcterms:W3CDTF">2013-12-11T12:55:12Z</dcterms:modified>
</cp:coreProperties>
</file>