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8" r:id="rId5"/>
    <p:sldId id="266" r:id="rId6"/>
    <p:sldId id="261" r:id="rId7"/>
    <p:sldId id="262" r:id="rId8"/>
    <p:sldId id="263" r:id="rId9"/>
    <p:sldId id="264" r:id="rId10"/>
    <p:sldId id="272" r:id="rId11"/>
    <p:sldId id="273" r:id="rId12"/>
    <p:sldId id="271" r:id="rId13"/>
    <p:sldId id="265" r:id="rId14"/>
    <p:sldId id="274" r:id="rId1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660"/>
  </p:normalViewPr>
  <p:slideViewPr>
    <p:cSldViewPr>
      <p:cViewPr varScale="1">
        <p:scale>
          <a:sx n="107" d="100"/>
          <a:sy n="107" d="100"/>
        </p:scale>
        <p:origin x="-9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A5669A97-E091-45D7-873D-259856537A97}" type="datetimeFigureOut">
              <a:rPr lang="ko-KR" altLang="en-US" smtClean="0"/>
              <a:pPr/>
              <a:t>2014-01-07</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92433AA5-86CD-47A5-A1AA-E87881150792}" type="slidenum">
              <a:rPr lang="ko-KR" altLang="en-US" smtClean="0"/>
              <a:pPr/>
              <a:t>‹#›</a:t>
            </a:fld>
            <a:endParaRPr lang="ko-KR"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A5669A97-E091-45D7-873D-259856537A97}" type="datetimeFigureOut">
              <a:rPr lang="ko-KR" altLang="en-US" smtClean="0"/>
              <a:pPr/>
              <a:t>2014-01-07</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92433AA5-86CD-47A5-A1AA-E87881150792}" type="slidenum">
              <a:rPr lang="ko-KR" altLang="en-US" smtClean="0"/>
              <a:pPr/>
              <a:t>‹#›</a:t>
            </a:fld>
            <a:endParaRPr lang="ko-KR"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A5669A97-E091-45D7-873D-259856537A97}" type="datetimeFigureOut">
              <a:rPr lang="ko-KR" altLang="en-US" smtClean="0"/>
              <a:pPr/>
              <a:t>2014-01-07</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92433AA5-86CD-47A5-A1AA-E87881150792}" type="slidenum">
              <a:rPr lang="ko-KR" altLang="en-US" smtClean="0"/>
              <a:pPr/>
              <a:t>‹#›</a:t>
            </a:fld>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A5669A97-E091-45D7-873D-259856537A97}" type="datetimeFigureOut">
              <a:rPr lang="ko-KR" altLang="en-US" smtClean="0"/>
              <a:pPr/>
              <a:t>2014-01-07</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92433AA5-86CD-47A5-A1AA-E87881150792}" type="slidenum">
              <a:rPr lang="ko-KR" altLang="en-US" smtClean="0"/>
              <a:pPr/>
              <a:t>‹#›</a:t>
            </a:fld>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A5669A97-E091-45D7-873D-259856537A97}" type="datetimeFigureOut">
              <a:rPr lang="ko-KR" altLang="en-US" smtClean="0"/>
              <a:pPr/>
              <a:t>2014-01-07</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92433AA5-86CD-47A5-A1AA-E87881150792}" type="slidenum">
              <a:rPr lang="ko-KR" altLang="en-US" smtClean="0"/>
              <a:pPr/>
              <a:t>‹#›</a:t>
            </a:fld>
            <a:endParaRPr lang="ko-KR"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A5669A97-E091-45D7-873D-259856537A97}" type="datetimeFigureOut">
              <a:rPr lang="ko-KR" altLang="en-US" smtClean="0"/>
              <a:pPr/>
              <a:t>2014-01-07</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92433AA5-86CD-47A5-A1AA-E87881150792}" type="slidenum">
              <a:rPr lang="ko-KR" altLang="en-US" smtClean="0"/>
              <a:pPr/>
              <a:t>‹#›</a:t>
            </a:fld>
            <a:endParaRPr lang="ko-KR"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A5669A97-E091-45D7-873D-259856537A97}" type="datetimeFigureOut">
              <a:rPr lang="ko-KR" altLang="en-US" smtClean="0"/>
              <a:pPr/>
              <a:t>2014-01-07</a:t>
            </a:fld>
            <a:endParaRPr lang="ko-KR" altLang="en-US" dirty="0"/>
          </a:p>
        </p:txBody>
      </p:sp>
      <p:sp>
        <p:nvSpPr>
          <p:cNvPr id="8" name="바닥글 개체 틀 7"/>
          <p:cNvSpPr>
            <a:spLocks noGrp="1"/>
          </p:cNvSpPr>
          <p:nvPr>
            <p:ph type="ftr" sz="quarter" idx="11"/>
          </p:nvPr>
        </p:nvSpPr>
        <p:spPr/>
        <p:txBody>
          <a:bodyPr/>
          <a:lstStyle/>
          <a:p>
            <a:endParaRPr lang="ko-KR" altLang="en-US" dirty="0"/>
          </a:p>
        </p:txBody>
      </p:sp>
      <p:sp>
        <p:nvSpPr>
          <p:cNvPr id="9" name="슬라이드 번호 개체 틀 8"/>
          <p:cNvSpPr>
            <a:spLocks noGrp="1"/>
          </p:cNvSpPr>
          <p:nvPr>
            <p:ph type="sldNum" sz="quarter" idx="12"/>
          </p:nvPr>
        </p:nvSpPr>
        <p:spPr/>
        <p:txBody>
          <a:bodyPr/>
          <a:lstStyle/>
          <a:p>
            <a:fld id="{92433AA5-86CD-47A5-A1AA-E87881150792}" type="slidenum">
              <a:rPr lang="ko-KR" altLang="en-US" smtClean="0"/>
              <a:pPr/>
              <a:t>‹#›</a:t>
            </a:fld>
            <a:endParaRPr lang="ko-KR"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A5669A97-E091-45D7-873D-259856537A97}" type="datetimeFigureOut">
              <a:rPr lang="ko-KR" altLang="en-US" smtClean="0"/>
              <a:pPr/>
              <a:t>2014-01-07</a:t>
            </a:fld>
            <a:endParaRPr lang="ko-KR" altLang="en-US" dirty="0"/>
          </a:p>
        </p:txBody>
      </p:sp>
      <p:sp>
        <p:nvSpPr>
          <p:cNvPr id="4" name="바닥글 개체 틀 3"/>
          <p:cNvSpPr>
            <a:spLocks noGrp="1"/>
          </p:cNvSpPr>
          <p:nvPr>
            <p:ph type="ftr" sz="quarter" idx="11"/>
          </p:nvPr>
        </p:nvSpPr>
        <p:spPr/>
        <p:txBody>
          <a:bodyPr/>
          <a:lstStyle/>
          <a:p>
            <a:endParaRPr lang="ko-KR" altLang="en-US" dirty="0"/>
          </a:p>
        </p:txBody>
      </p:sp>
      <p:sp>
        <p:nvSpPr>
          <p:cNvPr id="5" name="슬라이드 번호 개체 틀 4"/>
          <p:cNvSpPr>
            <a:spLocks noGrp="1"/>
          </p:cNvSpPr>
          <p:nvPr>
            <p:ph type="sldNum" sz="quarter" idx="12"/>
          </p:nvPr>
        </p:nvSpPr>
        <p:spPr/>
        <p:txBody>
          <a:bodyPr/>
          <a:lstStyle/>
          <a:p>
            <a:fld id="{92433AA5-86CD-47A5-A1AA-E87881150792}" type="slidenum">
              <a:rPr lang="ko-KR" altLang="en-US" smtClean="0"/>
              <a:pPr/>
              <a:t>‹#›</a:t>
            </a:fld>
            <a:endParaRPr lang="ko-KR"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A5669A97-E091-45D7-873D-259856537A97}" type="datetimeFigureOut">
              <a:rPr lang="ko-KR" altLang="en-US" smtClean="0"/>
              <a:pPr/>
              <a:t>2014-01-07</a:t>
            </a:fld>
            <a:endParaRPr lang="ko-KR" altLang="en-US" dirty="0"/>
          </a:p>
        </p:txBody>
      </p:sp>
      <p:sp>
        <p:nvSpPr>
          <p:cNvPr id="3" name="바닥글 개체 틀 2"/>
          <p:cNvSpPr>
            <a:spLocks noGrp="1"/>
          </p:cNvSpPr>
          <p:nvPr>
            <p:ph type="ftr" sz="quarter" idx="11"/>
          </p:nvPr>
        </p:nvSpPr>
        <p:spPr/>
        <p:txBody>
          <a:bodyPr/>
          <a:lstStyle/>
          <a:p>
            <a:endParaRPr lang="ko-KR" altLang="en-US" dirty="0"/>
          </a:p>
        </p:txBody>
      </p:sp>
      <p:sp>
        <p:nvSpPr>
          <p:cNvPr id="4" name="슬라이드 번호 개체 틀 3"/>
          <p:cNvSpPr>
            <a:spLocks noGrp="1"/>
          </p:cNvSpPr>
          <p:nvPr>
            <p:ph type="sldNum" sz="quarter" idx="12"/>
          </p:nvPr>
        </p:nvSpPr>
        <p:spPr/>
        <p:txBody>
          <a:bodyPr/>
          <a:lstStyle/>
          <a:p>
            <a:fld id="{92433AA5-86CD-47A5-A1AA-E87881150792}" type="slidenum">
              <a:rPr lang="ko-KR" altLang="en-US" smtClean="0"/>
              <a:pPr/>
              <a:t>‹#›</a:t>
            </a:fld>
            <a:endParaRPr lang="ko-KR"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A5669A97-E091-45D7-873D-259856537A97}" type="datetimeFigureOut">
              <a:rPr lang="ko-KR" altLang="en-US" smtClean="0"/>
              <a:pPr/>
              <a:t>2014-01-07</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92433AA5-86CD-47A5-A1AA-E87881150792}" type="slidenum">
              <a:rPr lang="ko-KR" altLang="en-US" smtClean="0"/>
              <a:pPr/>
              <a:t>‹#›</a:t>
            </a:fld>
            <a:endParaRPr lang="ko-KR"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dirty="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A5669A97-E091-45D7-873D-259856537A97}" type="datetimeFigureOut">
              <a:rPr lang="ko-KR" altLang="en-US" smtClean="0"/>
              <a:pPr/>
              <a:t>2014-01-07</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92433AA5-86CD-47A5-A1AA-E87881150792}" type="slidenum">
              <a:rPr lang="ko-KR" altLang="en-US" smtClean="0"/>
              <a:pPr/>
              <a:t>‹#›</a:t>
            </a:fld>
            <a:endParaRPr lang="ko-KR"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69A97-E091-45D7-873D-259856537A97}" type="datetimeFigureOut">
              <a:rPr lang="ko-KR" altLang="en-US" smtClean="0"/>
              <a:pPr/>
              <a:t>2014-01-07</a:t>
            </a:fld>
            <a:endParaRPr lang="ko-KR" altLang="en-US" dirty="0"/>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33AA5-86CD-47A5-A1AA-E87881150792}" type="slidenum">
              <a:rPr lang="ko-KR" altLang="en-US" smtClean="0"/>
              <a:pPr/>
              <a:t>‹#›</a:t>
            </a:fld>
            <a:endParaRPr lang="ko-KR"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0" y="895349"/>
            <a:ext cx="9144000" cy="1771651"/>
          </a:xfrm>
        </p:spPr>
        <p:txBody>
          <a:bodyPr>
            <a:noAutofit/>
          </a:bodyPr>
          <a:lstStyle/>
          <a:p>
            <a:r>
              <a:rPr lang="en-US" altLang="ko-KR" sz="6900" b="1" dirty="0" smtClean="0">
                <a:latin typeface="Matura MT Script Capitals" pitchFamily="66" charset="0"/>
              </a:rPr>
              <a:t>Argus and the Suitors</a:t>
            </a:r>
            <a:endParaRPr lang="ko-KR" altLang="en-US" sz="6900" b="1" dirty="0">
              <a:latin typeface="Matura MT Script Capitals" pitchFamily="66" charset="0"/>
            </a:endParaRPr>
          </a:p>
        </p:txBody>
      </p:sp>
      <p:sp>
        <p:nvSpPr>
          <p:cNvPr id="3" name="부제목 2"/>
          <p:cNvSpPr>
            <a:spLocks noGrp="1"/>
          </p:cNvSpPr>
          <p:nvPr>
            <p:ph type="subTitle" idx="1"/>
          </p:nvPr>
        </p:nvSpPr>
        <p:spPr>
          <a:xfrm>
            <a:off x="1981200" y="4800600"/>
            <a:ext cx="7467600" cy="1752600"/>
          </a:xfrm>
        </p:spPr>
        <p:txBody>
          <a:bodyPr>
            <a:normAutofit/>
          </a:bodyPr>
          <a:lstStyle/>
          <a:p>
            <a:r>
              <a:rPr lang="en-US" altLang="ko-KR" sz="2400" dirty="0" smtClean="0">
                <a:solidFill>
                  <a:srgbClr val="002060"/>
                </a:solidFill>
                <a:latin typeface="Arial" pitchFamily="34" charset="0"/>
                <a:cs typeface="Arial" pitchFamily="34" charset="0"/>
              </a:rPr>
              <a:t>By MinJi Kang, Jenny Choi, and Brianna Cunney</a:t>
            </a:r>
            <a:endParaRPr lang="ko-KR" altLang="en-US" sz="2400" dirty="0">
              <a:solidFill>
                <a:srgbClr val="002060"/>
              </a:solidFill>
              <a:latin typeface="Arial" pitchFamily="34" charset="0"/>
              <a:cs typeface="Arial" pitchFamily="34" charset="0"/>
            </a:endParaRPr>
          </a:p>
        </p:txBody>
      </p:sp>
      <p:sp>
        <p:nvSpPr>
          <p:cNvPr id="4" name="직사각형 3"/>
          <p:cNvSpPr/>
          <p:nvPr/>
        </p:nvSpPr>
        <p:spPr>
          <a:xfrm>
            <a:off x="4438790" y="3244334"/>
            <a:ext cx="266420" cy="369332"/>
          </a:xfrm>
          <a:prstGeom prst="rect">
            <a:avLst/>
          </a:prstGeom>
        </p:spPr>
        <p:txBody>
          <a:bodyPr wrap="none">
            <a:spAutoFit/>
          </a:bodyPr>
          <a:lstStyle/>
          <a:p>
            <a:r>
              <a:rPr lang="ko-KR" altLang="en-US" b="0" dirty="0" smtClean="0"/>
              <a:t> </a:t>
            </a:r>
            <a:endParaRPr lang="ko-KR"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6600" dirty="0" smtClean="0">
                <a:latin typeface="Forte" pitchFamily="66" charset="0"/>
              </a:rPr>
              <a:t>Symbolism </a:t>
            </a:r>
            <a:endParaRPr lang="ko-KR" altLang="en-US" sz="6600" dirty="0">
              <a:latin typeface="Forte" pitchFamily="66" charset="0"/>
            </a:endParaRPr>
          </a:p>
        </p:txBody>
      </p:sp>
      <p:sp>
        <p:nvSpPr>
          <p:cNvPr id="3" name="TextBox 2"/>
          <p:cNvSpPr txBox="1"/>
          <p:nvPr/>
        </p:nvSpPr>
        <p:spPr>
          <a:xfrm>
            <a:off x="228600" y="1676400"/>
            <a:ext cx="8763000" cy="4524315"/>
          </a:xfrm>
          <a:prstGeom prst="rect">
            <a:avLst/>
          </a:prstGeom>
          <a:noFill/>
        </p:spPr>
        <p:txBody>
          <a:bodyPr wrap="square" rtlCol="0">
            <a:spAutoFit/>
          </a:bodyPr>
          <a:lstStyle/>
          <a:p>
            <a:r>
              <a:rPr lang="en-US" altLang="ko-KR" sz="2800" dirty="0" smtClean="0">
                <a:latin typeface="Arial" pitchFamily="34" charset="0"/>
                <a:cs typeface="Arial" pitchFamily="34" charset="0"/>
              </a:rPr>
              <a:t>Loyalty/Faith: </a:t>
            </a:r>
          </a:p>
          <a:p>
            <a:r>
              <a:rPr lang="en-US" altLang="ko-KR" sz="2800" dirty="0" smtClean="0">
                <a:latin typeface="Arial" pitchFamily="34" charset="0"/>
                <a:cs typeface="Arial" pitchFamily="34" charset="0"/>
              </a:rPr>
              <a:t>-Argus was loyal to Odysseus by waiting for him after he left for the war. Despite the fact that he is dying because of infections, he waits and dies after he sees Odysseus. </a:t>
            </a:r>
          </a:p>
          <a:p>
            <a:r>
              <a:rPr lang="en-US" altLang="ko-KR" sz="2800" dirty="0" smtClean="0">
                <a:latin typeface="Arial" pitchFamily="34" charset="0"/>
                <a:cs typeface="Arial" pitchFamily="34" charset="0"/>
              </a:rPr>
              <a:t>-Penelope was faithful and loyal to Odysseus by rejecting all the proposals from the suitors. She was kind to the beggar and questioned him if he heard about Odysseus. </a:t>
            </a:r>
          </a:p>
          <a:p>
            <a:endParaRPr lang="en-US" altLang="ko-KR" dirty="0" smtClean="0"/>
          </a:p>
          <a:p>
            <a:endParaRPr lang="ko-K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28600" y="304800"/>
            <a:ext cx="9677400" cy="1143000"/>
          </a:xfrm>
        </p:spPr>
        <p:txBody>
          <a:bodyPr>
            <a:noAutofit/>
          </a:bodyPr>
          <a:lstStyle/>
          <a:p>
            <a:r>
              <a:rPr lang="en-US" altLang="ko-KR" sz="6400" dirty="0" smtClean="0">
                <a:latin typeface="Forte" pitchFamily="66" charset="0"/>
              </a:rPr>
              <a:t>What the Characters Learn</a:t>
            </a:r>
            <a:endParaRPr lang="ko-KR" altLang="en-US" sz="6400" dirty="0">
              <a:latin typeface="Forte" pitchFamily="66" charset="0"/>
            </a:endParaRPr>
          </a:p>
        </p:txBody>
      </p:sp>
      <p:sp>
        <p:nvSpPr>
          <p:cNvPr id="3" name="TextBox 2"/>
          <p:cNvSpPr txBox="1"/>
          <p:nvPr/>
        </p:nvSpPr>
        <p:spPr>
          <a:xfrm>
            <a:off x="152400" y="1752600"/>
            <a:ext cx="8991600" cy="1815882"/>
          </a:xfrm>
          <a:prstGeom prst="rect">
            <a:avLst/>
          </a:prstGeom>
          <a:noFill/>
        </p:spPr>
        <p:txBody>
          <a:bodyPr wrap="square" rtlCol="0">
            <a:spAutoFit/>
          </a:bodyPr>
          <a:lstStyle/>
          <a:p>
            <a:r>
              <a:rPr lang="en-US" altLang="ko-KR" sz="2800" dirty="0" smtClean="0">
                <a:latin typeface="Arial" pitchFamily="34" charset="0"/>
                <a:cs typeface="Arial" pitchFamily="34" charset="0"/>
              </a:rPr>
              <a:t>Argus: If you have faith in something, what you will for will happen</a:t>
            </a:r>
          </a:p>
          <a:p>
            <a:r>
              <a:rPr lang="en-US" altLang="ko-KR" sz="2800" dirty="0" smtClean="0">
                <a:latin typeface="Arial" pitchFamily="34" charset="0"/>
                <a:cs typeface="Arial" pitchFamily="34" charset="0"/>
              </a:rPr>
              <a:t>Telemachus: You need to be confident and calm in order to succeed.</a:t>
            </a:r>
            <a:endParaRPr lang="ko-KR" altLang="en-US" sz="28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6600" dirty="0" smtClean="0">
                <a:latin typeface="Forte" pitchFamily="66" charset="0"/>
              </a:rPr>
              <a:t>Significant Passages</a:t>
            </a:r>
            <a:endParaRPr lang="ko-KR" altLang="en-US" sz="6600" dirty="0">
              <a:latin typeface="Forte" pitchFamily="66" charset="0"/>
            </a:endParaRPr>
          </a:p>
        </p:txBody>
      </p:sp>
      <p:sp>
        <p:nvSpPr>
          <p:cNvPr id="4" name="TextBox 3"/>
          <p:cNvSpPr txBox="1"/>
          <p:nvPr/>
        </p:nvSpPr>
        <p:spPr>
          <a:xfrm>
            <a:off x="152400" y="1524000"/>
            <a:ext cx="9144000" cy="4401205"/>
          </a:xfrm>
          <a:prstGeom prst="rect">
            <a:avLst/>
          </a:prstGeom>
          <a:noFill/>
        </p:spPr>
        <p:txBody>
          <a:bodyPr wrap="square" rtlCol="0">
            <a:spAutoFit/>
          </a:bodyPr>
          <a:lstStyle/>
          <a:p>
            <a:r>
              <a:rPr lang="en-US" altLang="ko-KR" sz="2800" dirty="0" smtClean="0">
                <a:latin typeface="Arial" pitchFamily="34" charset="0"/>
                <a:cs typeface="Arial" pitchFamily="34" charset="0"/>
              </a:rPr>
              <a:t>-“You know how servants are: without a master they have no will to labor, or excel.” - Eumaeus</a:t>
            </a:r>
          </a:p>
          <a:p>
            <a:r>
              <a:rPr lang="en-US" altLang="ko-KR" sz="2800" dirty="0" smtClean="0">
                <a:latin typeface="Arial" pitchFamily="34" charset="0"/>
                <a:cs typeface="Arial" pitchFamily="34" charset="0"/>
              </a:rPr>
              <a:t/>
            </a:r>
            <a:br>
              <a:rPr lang="en-US" altLang="ko-KR" sz="2800" dirty="0" smtClean="0">
                <a:latin typeface="Arial" pitchFamily="34" charset="0"/>
                <a:cs typeface="Arial" pitchFamily="34" charset="0"/>
              </a:rPr>
            </a:br>
            <a:r>
              <a:rPr lang="en-US" altLang="ko-KR" sz="2800" dirty="0" smtClean="0">
                <a:latin typeface="Arial" pitchFamily="34" charset="0"/>
                <a:cs typeface="Arial" pitchFamily="34" charset="0"/>
              </a:rPr>
              <a:t>-“Antinous hit me for being driven on by hunger… If beggars interest the gods, if there are Furies pent in the dark to avenge a poor man’s wrong, then may Antinous meet his death before his wedding day!” – Odysseus</a:t>
            </a:r>
          </a:p>
          <a:p>
            <a:endParaRPr lang="en-US" altLang="ko-KR" sz="2800" dirty="0" smtClean="0">
              <a:latin typeface="Arial" pitchFamily="34" charset="0"/>
              <a:cs typeface="Arial" pitchFamily="34" charset="0"/>
            </a:endParaRPr>
          </a:p>
          <a:p>
            <a:r>
              <a:rPr lang="en-US" altLang="ko-KR" sz="2800" dirty="0" smtClean="0">
                <a:latin typeface="Arial" pitchFamily="34" charset="0"/>
                <a:cs typeface="Arial" pitchFamily="34" charset="0"/>
              </a:rPr>
              <a:t>“If all we pray for came to pass, not one would live till dawn!” - Eurynome</a:t>
            </a:r>
            <a:endParaRPr lang="ko-KR" altLang="en-US" sz="28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6600" dirty="0" smtClean="0">
                <a:latin typeface="Forte" pitchFamily="66" charset="0"/>
              </a:rPr>
              <a:t>Discussion Questions</a:t>
            </a:r>
            <a:endParaRPr lang="ko-KR" altLang="en-US" sz="6600" dirty="0">
              <a:latin typeface="Forte" pitchFamily="66" charset="0"/>
            </a:endParaRPr>
          </a:p>
        </p:txBody>
      </p:sp>
      <p:sp>
        <p:nvSpPr>
          <p:cNvPr id="3" name="TextBox 2"/>
          <p:cNvSpPr txBox="1"/>
          <p:nvPr/>
        </p:nvSpPr>
        <p:spPr>
          <a:xfrm>
            <a:off x="228600" y="2133600"/>
            <a:ext cx="8686800" cy="1815882"/>
          </a:xfrm>
          <a:prstGeom prst="rect">
            <a:avLst/>
          </a:prstGeom>
          <a:noFill/>
        </p:spPr>
        <p:txBody>
          <a:bodyPr wrap="square" rtlCol="0">
            <a:spAutoFit/>
          </a:bodyPr>
          <a:lstStyle/>
          <a:p>
            <a:pPr marL="514350" indent="-514350">
              <a:buAutoNum type="arabicPeriod"/>
            </a:pPr>
            <a:r>
              <a:rPr lang="en-US" altLang="ko-KR" sz="2800" dirty="0" smtClean="0">
                <a:latin typeface="Arial" pitchFamily="34" charset="0"/>
                <a:cs typeface="Arial" pitchFamily="34" charset="0"/>
              </a:rPr>
              <a:t>What was Argus like in his youth?</a:t>
            </a:r>
          </a:p>
          <a:p>
            <a:pPr marL="514350" indent="-514350">
              <a:buAutoNum type="arabicPeriod"/>
            </a:pPr>
            <a:r>
              <a:rPr lang="en-US" altLang="ko-KR" sz="2800" dirty="0" smtClean="0">
                <a:latin typeface="Arial" pitchFamily="34" charset="0"/>
                <a:cs typeface="Arial" pitchFamily="34" charset="0"/>
              </a:rPr>
              <a:t>Why doesn’t Odysseus greet Argus?</a:t>
            </a:r>
          </a:p>
          <a:p>
            <a:pPr marL="514350" indent="-514350">
              <a:buAutoNum type="arabicPeriod"/>
            </a:pPr>
            <a:r>
              <a:rPr lang="en-US" altLang="ko-KR" sz="2800" dirty="0" smtClean="0">
                <a:latin typeface="Arial" pitchFamily="34" charset="0"/>
                <a:cs typeface="Arial" pitchFamily="34" charset="0"/>
              </a:rPr>
              <a:t>Is Argus’ death just when Odysseus returns a coincidence? </a:t>
            </a:r>
          </a:p>
        </p:txBody>
      </p:sp>
      <p:sp>
        <p:nvSpPr>
          <p:cNvPr id="4" name="TextBox 3"/>
          <p:cNvSpPr txBox="1"/>
          <p:nvPr/>
        </p:nvSpPr>
        <p:spPr>
          <a:xfrm>
            <a:off x="228600" y="1447800"/>
            <a:ext cx="2438400" cy="553998"/>
          </a:xfrm>
          <a:prstGeom prst="rect">
            <a:avLst/>
          </a:prstGeom>
          <a:noFill/>
        </p:spPr>
        <p:txBody>
          <a:bodyPr wrap="square" rtlCol="0">
            <a:spAutoFit/>
          </a:bodyPr>
          <a:lstStyle/>
          <a:p>
            <a:r>
              <a:rPr lang="en-US" altLang="ko-KR" sz="3000" b="1" dirty="0" smtClean="0">
                <a:latin typeface="Comic Sans MS" pitchFamily="66" charset="0"/>
                <a:cs typeface="Arial" pitchFamily="34" charset="0"/>
              </a:rPr>
              <a:t>Argus</a:t>
            </a:r>
            <a:endParaRPr lang="ko-KR" altLang="en-US" sz="3000" b="1" dirty="0">
              <a:latin typeface="Comic Sans MS" pitchFamily="66"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1"/>
          <p:cNvSpPr>
            <a:spLocks noGrp="1"/>
          </p:cNvSpPr>
          <p:nvPr>
            <p:ph type="title"/>
          </p:nvPr>
        </p:nvSpPr>
        <p:spPr/>
        <p:txBody>
          <a:bodyPr>
            <a:normAutofit/>
          </a:bodyPr>
          <a:lstStyle/>
          <a:p>
            <a:r>
              <a:rPr lang="en-US" altLang="ko-KR" sz="6600" dirty="0" smtClean="0">
                <a:latin typeface="Forte" pitchFamily="66" charset="0"/>
              </a:rPr>
              <a:t>Discussion Questions</a:t>
            </a:r>
            <a:endParaRPr lang="ko-KR" altLang="en-US" sz="6600" dirty="0">
              <a:latin typeface="Forte" pitchFamily="66" charset="0"/>
            </a:endParaRPr>
          </a:p>
        </p:txBody>
      </p:sp>
      <p:sp>
        <p:nvSpPr>
          <p:cNvPr id="4" name="TextBox 3"/>
          <p:cNvSpPr txBox="1"/>
          <p:nvPr/>
        </p:nvSpPr>
        <p:spPr>
          <a:xfrm>
            <a:off x="228600" y="2099370"/>
            <a:ext cx="8458200" cy="2246769"/>
          </a:xfrm>
          <a:prstGeom prst="rect">
            <a:avLst/>
          </a:prstGeom>
          <a:noFill/>
        </p:spPr>
        <p:txBody>
          <a:bodyPr wrap="square" rtlCol="0">
            <a:spAutoFit/>
          </a:bodyPr>
          <a:lstStyle/>
          <a:p>
            <a:pPr marL="514350" indent="-514350">
              <a:buAutoNum type="arabicPeriod"/>
            </a:pPr>
            <a:r>
              <a:rPr lang="en-US" altLang="ko-KR" sz="2800" dirty="0" smtClean="0">
                <a:latin typeface="Arial" pitchFamily="34" charset="0"/>
                <a:cs typeface="Arial" pitchFamily="34" charset="0"/>
              </a:rPr>
              <a:t>Was Odysseus right in not striking back at Antinous?</a:t>
            </a:r>
          </a:p>
          <a:p>
            <a:pPr marL="514350" indent="-514350">
              <a:buAutoNum type="arabicPeriod"/>
            </a:pPr>
            <a:r>
              <a:rPr lang="en-US" altLang="ko-KR" sz="2800" dirty="0" smtClean="0">
                <a:latin typeface="Arial" pitchFamily="34" charset="0"/>
                <a:cs typeface="Arial" pitchFamily="34" charset="0"/>
              </a:rPr>
              <a:t>Why do the other suitors speak against Antinous?</a:t>
            </a:r>
          </a:p>
          <a:p>
            <a:pPr marL="514350" indent="-514350">
              <a:buAutoNum type="arabicPeriod"/>
            </a:pPr>
            <a:r>
              <a:rPr lang="en-US" altLang="ko-KR" sz="2800" dirty="0" smtClean="0">
                <a:latin typeface="Arial" pitchFamily="34" charset="0"/>
                <a:cs typeface="Arial" pitchFamily="34" charset="0"/>
              </a:rPr>
              <a:t>Compare and contrast Telemachus’ behavior and Odysseus’.</a:t>
            </a:r>
          </a:p>
        </p:txBody>
      </p:sp>
      <p:sp>
        <p:nvSpPr>
          <p:cNvPr id="5" name="TextBox 4"/>
          <p:cNvSpPr txBox="1"/>
          <p:nvPr/>
        </p:nvSpPr>
        <p:spPr>
          <a:xfrm>
            <a:off x="228600" y="1447800"/>
            <a:ext cx="2438400" cy="553998"/>
          </a:xfrm>
          <a:prstGeom prst="rect">
            <a:avLst/>
          </a:prstGeom>
          <a:noFill/>
        </p:spPr>
        <p:txBody>
          <a:bodyPr wrap="square" rtlCol="0">
            <a:spAutoFit/>
          </a:bodyPr>
          <a:lstStyle/>
          <a:p>
            <a:r>
              <a:rPr lang="en-US" altLang="ko-KR" sz="3000" b="1" dirty="0" smtClean="0">
                <a:latin typeface="Comic Sans MS" pitchFamily="66" charset="0"/>
                <a:cs typeface="Arial" pitchFamily="34" charset="0"/>
              </a:rPr>
              <a:t>The Suitors</a:t>
            </a:r>
            <a:endParaRPr lang="ko-KR" altLang="en-US" sz="3000" b="1" dirty="0">
              <a:latin typeface="Comic Sans MS" pitchFamily="66"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ts1.mm.bing.net/th?id=H.4945368259953162&amp;pid=1.9&amp;m=&amp;w=300&amp;h=300&amp;p=0"/>
          <p:cNvPicPr>
            <a:picLocks noChangeAspect="1" noChangeArrowheads="1"/>
          </p:cNvPicPr>
          <p:nvPr/>
        </p:nvPicPr>
        <p:blipFill>
          <a:blip r:embed="rId2" cstate="print">
            <a:lum/>
          </a:blip>
          <a:srcRect/>
          <a:stretch>
            <a:fillRect/>
          </a:stretch>
        </p:blipFill>
        <p:spPr bwMode="auto">
          <a:xfrm>
            <a:off x="4419600" y="3315558"/>
            <a:ext cx="4724400" cy="35442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제목 1"/>
          <p:cNvSpPr>
            <a:spLocks noGrp="1"/>
          </p:cNvSpPr>
          <p:nvPr>
            <p:ph type="title"/>
          </p:nvPr>
        </p:nvSpPr>
        <p:spPr/>
        <p:txBody>
          <a:bodyPr/>
          <a:lstStyle/>
          <a:p>
            <a:r>
              <a:rPr lang="en-US" altLang="ko-KR" sz="6600" dirty="0" smtClean="0">
                <a:solidFill>
                  <a:srgbClr val="002060"/>
                </a:solidFill>
                <a:latin typeface="Forte" pitchFamily="66" charset="0"/>
              </a:rPr>
              <a:t>Background</a:t>
            </a:r>
            <a:endParaRPr lang="ko-KR" altLang="en-US" dirty="0">
              <a:solidFill>
                <a:srgbClr val="002060"/>
              </a:solidFill>
              <a:latin typeface="Forte" pitchFamily="66" charset="0"/>
            </a:endParaRPr>
          </a:p>
        </p:txBody>
      </p:sp>
      <p:sp>
        <p:nvSpPr>
          <p:cNvPr id="3" name="TextBox 2"/>
          <p:cNvSpPr txBox="1"/>
          <p:nvPr/>
        </p:nvSpPr>
        <p:spPr>
          <a:xfrm>
            <a:off x="152400" y="1518821"/>
            <a:ext cx="9144000" cy="2246769"/>
          </a:xfrm>
          <a:prstGeom prst="rect">
            <a:avLst/>
          </a:prstGeom>
          <a:noFill/>
        </p:spPr>
        <p:txBody>
          <a:bodyPr wrap="square" rtlCol="0">
            <a:spAutoFit/>
          </a:bodyPr>
          <a:lstStyle/>
          <a:p>
            <a:pPr>
              <a:buFontTx/>
              <a:buChar char="-"/>
            </a:pPr>
            <a:r>
              <a:rPr lang="en-US" altLang="ko-KR" sz="2800" dirty="0" smtClean="0">
                <a:latin typeface="Arial" pitchFamily="34" charset="0"/>
                <a:cs typeface="Arial" pitchFamily="34" charset="0"/>
              </a:rPr>
              <a:t>Odysseus comes back home.</a:t>
            </a:r>
          </a:p>
          <a:p>
            <a:pPr>
              <a:buFontTx/>
              <a:buChar char="-"/>
            </a:pPr>
            <a:r>
              <a:rPr lang="en-US" altLang="ko-KR" sz="2800" dirty="0" smtClean="0">
                <a:latin typeface="Arial" pitchFamily="34" charset="0"/>
                <a:cs typeface="Arial" pitchFamily="34" charset="0"/>
              </a:rPr>
              <a:t>Suitors try to seduce Penelope to marry them.</a:t>
            </a:r>
          </a:p>
          <a:p>
            <a:pPr>
              <a:buFontTx/>
              <a:buChar char="-"/>
            </a:pPr>
            <a:r>
              <a:rPr lang="en-US" altLang="ko-KR" sz="2800" dirty="0" smtClean="0">
                <a:latin typeface="Arial" pitchFamily="34" charset="0"/>
                <a:cs typeface="Arial" pitchFamily="34" charset="0"/>
              </a:rPr>
              <a:t>Odysseus plans to attack his suitors.</a:t>
            </a:r>
          </a:p>
          <a:p>
            <a:pPr>
              <a:buFontTx/>
              <a:buChar char="-"/>
            </a:pPr>
            <a:r>
              <a:rPr lang="en-US" altLang="ko-KR" sz="2800" dirty="0" smtClean="0">
                <a:latin typeface="Arial" pitchFamily="34" charset="0"/>
                <a:cs typeface="Arial" pitchFamily="34" charset="0"/>
              </a:rPr>
              <a:t>Disguises as a </a:t>
            </a:r>
            <a:r>
              <a:rPr lang="en-US" altLang="ko-KR" sz="2800" dirty="0" smtClean="0">
                <a:latin typeface="Arial" pitchFamily="34" charset="0"/>
                <a:cs typeface="Arial" pitchFamily="34" charset="0"/>
              </a:rPr>
              <a:t>beggar </a:t>
            </a:r>
            <a:r>
              <a:rPr lang="en-US" altLang="ko-KR" sz="2800" dirty="0" smtClean="0">
                <a:latin typeface="Arial" pitchFamily="34" charset="0"/>
                <a:cs typeface="Arial" pitchFamily="34" charset="0"/>
              </a:rPr>
              <a:t>and only Telemachus knows. </a:t>
            </a:r>
            <a:br>
              <a:rPr lang="en-US" altLang="ko-KR" sz="2800" dirty="0" smtClean="0">
                <a:latin typeface="Arial" pitchFamily="34" charset="0"/>
                <a:cs typeface="Arial" pitchFamily="34" charset="0"/>
              </a:rPr>
            </a:br>
            <a:endParaRPr lang="ko-KR" alt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ts1.mm.bing.net/th?id=H.4771654069387692&amp;w=87&amp;h=170&amp;c=7&amp;rs=1&amp;pid=1.7"/>
          <p:cNvPicPr>
            <a:picLocks noChangeAspect="1" noChangeArrowheads="1"/>
          </p:cNvPicPr>
          <p:nvPr/>
        </p:nvPicPr>
        <p:blipFill>
          <a:blip r:embed="rId2" cstate="print">
            <a:lum/>
          </a:blip>
          <a:srcRect/>
          <a:stretch>
            <a:fillRect/>
          </a:stretch>
        </p:blipFill>
        <p:spPr bwMode="auto">
          <a:xfrm>
            <a:off x="6172200" y="1905000"/>
            <a:ext cx="2551746" cy="4410846"/>
          </a:xfrm>
          <a:prstGeom prst="rect">
            <a:avLst/>
          </a:prstGeom>
          <a:ln>
            <a:noFill/>
          </a:ln>
          <a:effectLst>
            <a:softEdge rad="112500"/>
          </a:effectLst>
        </p:spPr>
      </p:pic>
      <p:sp>
        <p:nvSpPr>
          <p:cNvPr id="2" name="제목 1"/>
          <p:cNvSpPr>
            <a:spLocks noGrp="1"/>
          </p:cNvSpPr>
          <p:nvPr>
            <p:ph type="title"/>
          </p:nvPr>
        </p:nvSpPr>
        <p:spPr>
          <a:xfrm>
            <a:off x="457200" y="198438"/>
            <a:ext cx="8229600" cy="1143000"/>
          </a:xfrm>
        </p:spPr>
        <p:txBody>
          <a:bodyPr/>
          <a:lstStyle/>
          <a:p>
            <a:r>
              <a:rPr lang="en-US" altLang="ko-KR" sz="6600" dirty="0" smtClean="0">
                <a:latin typeface="Forte" pitchFamily="66" charset="0"/>
              </a:rPr>
              <a:t>Odysseus</a:t>
            </a:r>
            <a:endParaRPr lang="ko-KR" altLang="en-US" dirty="0">
              <a:latin typeface="Forte" pitchFamily="66" charset="0"/>
            </a:endParaRPr>
          </a:p>
        </p:txBody>
      </p:sp>
      <p:sp>
        <p:nvSpPr>
          <p:cNvPr id="3" name="직사각형 2"/>
          <p:cNvSpPr/>
          <p:nvPr/>
        </p:nvSpPr>
        <p:spPr>
          <a:xfrm>
            <a:off x="76200" y="1331893"/>
            <a:ext cx="9144000" cy="954107"/>
          </a:xfrm>
          <a:prstGeom prst="rect">
            <a:avLst/>
          </a:prstGeom>
        </p:spPr>
        <p:txBody>
          <a:bodyPr wrap="square">
            <a:spAutoFit/>
          </a:bodyPr>
          <a:lstStyle/>
          <a:p>
            <a:r>
              <a:rPr lang="en-US" altLang="ko-KR" sz="2800" dirty="0" smtClean="0">
                <a:latin typeface="Arial" pitchFamily="34" charset="0"/>
                <a:cs typeface="Arial" pitchFamily="34" charset="0"/>
              </a:rPr>
              <a:t>King of Ithaca and disguises </a:t>
            </a:r>
            <a:r>
              <a:rPr lang="en-US" altLang="ko-KR" sz="2800" dirty="0">
                <a:latin typeface="Arial" pitchFamily="34" charset="0"/>
                <a:cs typeface="Arial" pitchFamily="34" charset="0"/>
              </a:rPr>
              <a:t>as a </a:t>
            </a:r>
            <a:r>
              <a:rPr lang="en-US" altLang="ko-KR" sz="2800" dirty="0" smtClean="0">
                <a:latin typeface="Arial" pitchFamily="34" charset="0"/>
                <a:cs typeface="Arial" pitchFamily="34" charset="0"/>
              </a:rPr>
              <a:t>beggar to see his kingdom’s loyalty and to attack the suitors. </a:t>
            </a:r>
            <a:endParaRPr lang="en-US" altLang="ko-KR" sz="2800" b="0" dirty="0" smtClean="0">
              <a:latin typeface="Arial" pitchFamily="34" charset="0"/>
              <a:cs typeface="Arial" pitchFamily="34" charset="0"/>
            </a:endParaRPr>
          </a:p>
        </p:txBody>
      </p:sp>
      <p:sp>
        <p:nvSpPr>
          <p:cNvPr id="5" name="제목 1"/>
          <p:cNvSpPr txBox="1">
            <a:spLocks/>
          </p:cNvSpPr>
          <p:nvPr/>
        </p:nvSpPr>
        <p:spPr>
          <a:xfrm>
            <a:off x="457200" y="2362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1" hangingPunct="1">
              <a:lnSpc>
                <a:spcPct val="100000"/>
              </a:lnSpc>
              <a:spcBef>
                <a:spcPct val="0"/>
              </a:spcBef>
              <a:spcAft>
                <a:spcPts val="0"/>
              </a:spcAft>
              <a:buClrTx/>
              <a:buSzTx/>
              <a:buFontTx/>
              <a:buNone/>
              <a:tabLst/>
              <a:defRPr/>
            </a:pPr>
            <a:r>
              <a:rPr kumimoji="0" lang="en-US" altLang="ko-KR" sz="6600" b="0" i="0" u="none" strike="noStrike" kern="1200" cap="none" spc="0" normalizeH="0" baseline="0" noProof="0" dirty="0" smtClean="0">
                <a:ln>
                  <a:noFill/>
                </a:ln>
                <a:solidFill>
                  <a:schemeClr val="tx1"/>
                </a:solidFill>
                <a:effectLst/>
                <a:uLnTx/>
                <a:uFillTx/>
                <a:latin typeface="Forte" pitchFamily="66" charset="0"/>
                <a:ea typeface="+mj-ea"/>
                <a:cs typeface="+mj-cs"/>
              </a:rPr>
              <a:t>Penelope</a:t>
            </a:r>
            <a:endParaRPr kumimoji="0" lang="ko-KR" altLang="en-US" sz="6600" b="0" i="0" u="none" strike="noStrike" kern="1200" cap="none" spc="0" normalizeH="0" baseline="0" noProof="0" dirty="0">
              <a:ln>
                <a:noFill/>
              </a:ln>
              <a:solidFill>
                <a:schemeClr val="tx1"/>
              </a:solidFill>
              <a:effectLst/>
              <a:uLnTx/>
              <a:uFillTx/>
              <a:latin typeface="Forte" pitchFamily="66" charset="0"/>
              <a:ea typeface="+mj-ea"/>
              <a:cs typeface="+mj-cs"/>
            </a:endParaRPr>
          </a:p>
        </p:txBody>
      </p:sp>
      <p:sp>
        <p:nvSpPr>
          <p:cNvPr id="6" name="직사각형 5"/>
          <p:cNvSpPr/>
          <p:nvPr/>
        </p:nvSpPr>
        <p:spPr>
          <a:xfrm>
            <a:off x="152400" y="3465493"/>
            <a:ext cx="9144000" cy="954107"/>
          </a:xfrm>
          <a:prstGeom prst="rect">
            <a:avLst/>
          </a:prstGeom>
        </p:spPr>
        <p:txBody>
          <a:bodyPr wrap="square">
            <a:spAutoFit/>
          </a:bodyPr>
          <a:lstStyle/>
          <a:p>
            <a:r>
              <a:rPr lang="en-US" altLang="ko-KR" sz="2800" dirty="0" smtClean="0">
                <a:latin typeface="Arial" pitchFamily="34" charset="0"/>
                <a:cs typeface="Arial" pitchFamily="34" charset="0"/>
              </a:rPr>
              <a:t>Odysseus’ wife. Ignores marriage proposals from the suitors. Shows faith towards Odysseus. </a:t>
            </a:r>
            <a:endParaRPr lang="en-US" altLang="ko-KR" sz="2800" b="0" dirty="0" smtClean="0">
              <a:latin typeface="Arial" pitchFamily="34" charset="0"/>
              <a:cs typeface="Arial" pitchFamily="34" charset="0"/>
            </a:endParaRPr>
          </a:p>
        </p:txBody>
      </p:sp>
      <p:sp>
        <p:nvSpPr>
          <p:cNvPr id="7" name="제목 1"/>
          <p:cNvSpPr txBox="1">
            <a:spLocks/>
          </p:cNvSpPr>
          <p:nvPr/>
        </p:nvSpPr>
        <p:spPr>
          <a:xfrm>
            <a:off x="533400" y="4349731"/>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1" hangingPunct="1">
              <a:lnSpc>
                <a:spcPct val="100000"/>
              </a:lnSpc>
              <a:spcBef>
                <a:spcPct val="0"/>
              </a:spcBef>
              <a:spcAft>
                <a:spcPts val="0"/>
              </a:spcAft>
              <a:buClrTx/>
              <a:buSzTx/>
              <a:buFontTx/>
              <a:buNone/>
              <a:tabLst/>
              <a:defRPr/>
            </a:pPr>
            <a:r>
              <a:rPr kumimoji="0" lang="en-US" altLang="ko-KR" sz="6600" b="0" i="0" u="none" strike="noStrike" kern="1200" cap="none" spc="0" normalizeH="0" baseline="0" noProof="0" dirty="0" smtClean="0">
                <a:ln>
                  <a:noFill/>
                </a:ln>
                <a:solidFill>
                  <a:schemeClr val="tx1"/>
                </a:solidFill>
                <a:effectLst/>
                <a:uLnTx/>
                <a:uFillTx/>
                <a:latin typeface="Forte" pitchFamily="66" charset="0"/>
                <a:ea typeface="+mj-ea"/>
                <a:cs typeface="+mj-cs"/>
              </a:rPr>
              <a:t>Telemachus</a:t>
            </a:r>
            <a:endParaRPr kumimoji="0" lang="ko-KR" altLang="en-US" sz="6600" b="0" i="0" u="none" strike="noStrike" kern="1200" cap="none" spc="0" normalizeH="0" baseline="0" noProof="0" dirty="0">
              <a:ln>
                <a:noFill/>
              </a:ln>
              <a:solidFill>
                <a:schemeClr val="tx1"/>
              </a:solidFill>
              <a:effectLst/>
              <a:uLnTx/>
              <a:uFillTx/>
              <a:latin typeface="Forte" pitchFamily="66" charset="0"/>
              <a:ea typeface="+mj-ea"/>
              <a:cs typeface="+mj-cs"/>
            </a:endParaRPr>
          </a:p>
        </p:txBody>
      </p:sp>
      <p:sp>
        <p:nvSpPr>
          <p:cNvPr id="8" name="직사각형 7"/>
          <p:cNvSpPr/>
          <p:nvPr/>
        </p:nvSpPr>
        <p:spPr>
          <a:xfrm>
            <a:off x="228600" y="5522893"/>
            <a:ext cx="9144000" cy="954107"/>
          </a:xfrm>
          <a:prstGeom prst="rect">
            <a:avLst/>
          </a:prstGeom>
        </p:spPr>
        <p:txBody>
          <a:bodyPr wrap="square">
            <a:spAutoFit/>
          </a:bodyPr>
          <a:lstStyle/>
          <a:p>
            <a:r>
              <a:rPr lang="en-US" altLang="ko-KR" sz="2800" dirty="0" smtClean="0">
                <a:latin typeface="Arial" pitchFamily="34" charset="0"/>
                <a:cs typeface="Arial" pitchFamily="34" charset="0"/>
              </a:rPr>
              <a:t>Odysseus’ son. Only one who knows about Odysseus disguising as a beggar, but has to act like he doesn’t.</a:t>
            </a:r>
            <a:endParaRPr lang="en-US" altLang="ko-KR" sz="2800" b="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s4.mm.bing.net/th?id=H.4531393604749103&amp;w=250&amp;h=173&amp;c=7&amp;rs=1&amp;pid=1.7"/>
          <p:cNvPicPr>
            <a:picLocks noChangeAspect="1" noChangeArrowheads="1"/>
          </p:cNvPicPr>
          <p:nvPr/>
        </p:nvPicPr>
        <p:blipFill>
          <a:blip r:embed="rId2" cstate="print">
            <a:lum/>
          </a:blip>
          <a:srcRect/>
          <a:stretch>
            <a:fillRect/>
          </a:stretch>
        </p:blipFill>
        <p:spPr bwMode="auto">
          <a:xfrm>
            <a:off x="4114800" y="2971800"/>
            <a:ext cx="5024794" cy="377041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제목 1"/>
          <p:cNvSpPr>
            <a:spLocks noGrp="1"/>
          </p:cNvSpPr>
          <p:nvPr>
            <p:ph type="title"/>
          </p:nvPr>
        </p:nvSpPr>
        <p:spPr/>
        <p:txBody>
          <a:bodyPr>
            <a:normAutofit/>
          </a:bodyPr>
          <a:lstStyle/>
          <a:p>
            <a:r>
              <a:rPr lang="en-US" altLang="ko-KR" sz="6600" dirty="0" smtClean="0">
                <a:latin typeface="Forte" pitchFamily="66" charset="0"/>
              </a:rPr>
              <a:t>Argus</a:t>
            </a:r>
            <a:endParaRPr lang="ko-KR" altLang="en-US" sz="6600" dirty="0">
              <a:latin typeface="Forte" pitchFamily="66" charset="0"/>
            </a:endParaRPr>
          </a:p>
        </p:txBody>
      </p:sp>
      <p:sp>
        <p:nvSpPr>
          <p:cNvPr id="3" name="직사각형 2"/>
          <p:cNvSpPr/>
          <p:nvPr/>
        </p:nvSpPr>
        <p:spPr>
          <a:xfrm>
            <a:off x="76200" y="1524000"/>
            <a:ext cx="9144000" cy="1384995"/>
          </a:xfrm>
          <a:prstGeom prst="rect">
            <a:avLst/>
          </a:prstGeom>
        </p:spPr>
        <p:txBody>
          <a:bodyPr wrap="square">
            <a:spAutoFit/>
          </a:bodyPr>
          <a:lstStyle/>
          <a:p>
            <a:r>
              <a:rPr lang="en-US" altLang="ko-KR" sz="2800" dirty="0" smtClean="0">
                <a:latin typeface="Arial" pitchFamily="34" charset="0"/>
                <a:cs typeface="Arial" pitchFamily="34" charset="0"/>
              </a:rPr>
              <a:t>Odysseus’ old hunter dog. Only one who recognizes Odysseus after the disguise. Dies because of an infection and old age. Shows faith and loyalty.</a:t>
            </a:r>
            <a:endParaRPr lang="en-US" altLang="ko-KR" sz="2800" b="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Picture 6" descr="http://www.mlahanas.de/Greeks/Mythology/Images/Eumaeus.gif"/>
          <p:cNvPicPr>
            <a:picLocks noChangeAspect="1" noChangeArrowheads="1"/>
          </p:cNvPicPr>
          <p:nvPr/>
        </p:nvPicPr>
        <p:blipFill>
          <a:blip r:embed="rId2" cstate="print">
            <a:lum bright="10000" contrast="-20000"/>
          </a:blip>
          <a:srcRect/>
          <a:stretch>
            <a:fillRect/>
          </a:stretch>
        </p:blipFill>
        <p:spPr bwMode="auto">
          <a:xfrm>
            <a:off x="304800" y="1828800"/>
            <a:ext cx="2695575" cy="2857500"/>
          </a:xfrm>
          <a:prstGeom prst="rect">
            <a:avLst/>
          </a:prstGeom>
          <a:noFill/>
        </p:spPr>
      </p:pic>
      <p:pic>
        <p:nvPicPr>
          <p:cNvPr id="10244" name="Picture 4" descr="http://www.mlahanas.de/Greeks/Mythology/Images/AntinousOd.gif"/>
          <p:cNvPicPr>
            <a:picLocks noChangeAspect="1" noChangeArrowheads="1"/>
          </p:cNvPicPr>
          <p:nvPr/>
        </p:nvPicPr>
        <p:blipFill>
          <a:blip r:embed="rId3" cstate="print">
            <a:lum bright="30000" contrast="-40000"/>
          </a:blip>
          <a:srcRect t="9143" r="578"/>
          <a:stretch>
            <a:fillRect/>
          </a:stretch>
        </p:blipFill>
        <p:spPr bwMode="auto">
          <a:xfrm>
            <a:off x="5562600" y="228600"/>
            <a:ext cx="3276600" cy="3028950"/>
          </a:xfrm>
          <a:prstGeom prst="rect">
            <a:avLst/>
          </a:prstGeom>
          <a:noFill/>
        </p:spPr>
      </p:pic>
      <p:sp>
        <p:nvSpPr>
          <p:cNvPr id="8" name="제목 1"/>
          <p:cNvSpPr>
            <a:spLocks noGrp="1"/>
          </p:cNvSpPr>
          <p:nvPr>
            <p:ph type="title"/>
          </p:nvPr>
        </p:nvSpPr>
        <p:spPr>
          <a:xfrm>
            <a:off x="457200" y="0"/>
            <a:ext cx="8229600" cy="1143000"/>
          </a:xfrm>
        </p:spPr>
        <p:txBody>
          <a:bodyPr>
            <a:normAutofit/>
          </a:bodyPr>
          <a:lstStyle/>
          <a:p>
            <a:r>
              <a:rPr lang="en-US" altLang="ko-KR" sz="6600" dirty="0" smtClean="0">
                <a:latin typeface="Forte" pitchFamily="66" charset="0"/>
              </a:rPr>
              <a:t>Antinous</a:t>
            </a:r>
            <a:endParaRPr lang="ko-KR" altLang="en-US" sz="6600" dirty="0">
              <a:latin typeface="Forte" pitchFamily="66" charset="0"/>
            </a:endParaRPr>
          </a:p>
        </p:txBody>
      </p:sp>
      <p:sp>
        <p:nvSpPr>
          <p:cNvPr id="9" name="직사각형 8"/>
          <p:cNvSpPr/>
          <p:nvPr/>
        </p:nvSpPr>
        <p:spPr>
          <a:xfrm>
            <a:off x="152400" y="1066800"/>
            <a:ext cx="9144000" cy="1384995"/>
          </a:xfrm>
          <a:prstGeom prst="rect">
            <a:avLst/>
          </a:prstGeom>
        </p:spPr>
        <p:txBody>
          <a:bodyPr wrap="square">
            <a:spAutoFit/>
          </a:bodyPr>
          <a:lstStyle/>
          <a:p>
            <a:r>
              <a:rPr lang="en-US" altLang="ko-KR" sz="2800" dirty="0" smtClean="0">
                <a:latin typeface="Arial" pitchFamily="34" charset="0"/>
                <a:cs typeface="Arial" pitchFamily="34" charset="0"/>
              </a:rPr>
              <a:t>The most arrogant and obnoxious suitor. Main antagonist. Gets into an argument when Odysseus returns as a beggar. </a:t>
            </a:r>
            <a:endParaRPr lang="ko-KR" altLang="en-US" sz="2800" dirty="0">
              <a:latin typeface="Arial" pitchFamily="34" charset="0"/>
              <a:cs typeface="Arial" pitchFamily="34" charset="0"/>
            </a:endParaRPr>
          </a:p>
        </p:txBody>
      </p:sp>
      <p:sp>
        <p:nvSpPr>
          <p:cNvPr id="10" name="제목 1"/>
          <p:cNvSpPr txBox="1">
            <a:spLocks/>
          </p:cNvSpPr>
          <p:nvPr/>
        </p:nvSpPr>
        <p:spPr>
          <a:xfrm>
            <a:off x="457200" y="2209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1" hangingPunct="1">
              <a:lnSpc>
                <a:spcPct val="100000"/>
              </a:lnSpc>
              <a:spcBef>
                <a:spcPct val="0"/>
              </a:spcBef>
              <a:spcAft>
                <a:spcPts val="0"/>
              </a:spcAft>
              <a:buClrTx/>
              <a:buSzTx/>
              <a:buFontTx/>
              <a:buNone/>
              <a:tabLst/>
              <a:defRPr/>
            </a:pPr>
            <a:r>
              <a:rPr kumimoji="0" lang="en-US" altLang="ko-KR" sz="6600" b="0" i="0" u="none" strike="noStrike" kern="1200" cap="none" spc="0" normalizeH="0" baseline="0" noProof="0" dirty="0" smtClean="0">
                <a:ln>
                  <a:noFill/>
                </a:ln>
                <a:solidFill>
                  <a:schemeClr val="tx1"/>
                </a:solidFill>
                <a:effectLst/>
                <a:uLnTx/>
                <a:uFillTx/>
                <a:latin typeface="Forte" pitchFamily="66" charset="0"/>
                <a:ea typeface="+mj-ea"/>
                <a:cs typeface="+mj-cs"/>
              </a:rPr>
              <a:t>Eumaeus</a:t>
            </a:r>
            <a:endParaRPr kumimoji="0" lang="ko-KR" altLang="en-US" sz="6600" b="0" i="0" u="none" strike="noStrike" kern="1200" cap="none" spc="0" normalizeH="0" baseline="0" noProof="0" dirty="0">
              <a:ln>
                <a:noFill/>
              </a:ln>
              <a:solidFill>
                <a:schemeClr val="tx1"/>
              </a:solidFill>
              <a:effectLst/>
              <a:uLnTx/>
              <a:uFillTx/>
              <a:latin typeface="Forte" pitchFamily="66" charset="0"/>
              <a:ea typeface="+mj-ea"/>
              <a:cs typeface="+mj-cs"/>
            </a:endParaRPr>
          </a:p>
        </p:txBody>
      </p:sp>
      <p:sp>
        <p:nvSpPr>
          <p:cNvPr id="11" name="TextBox 10"/>
          <p:cNvSpPr txBox="1"/>
          <p:nvPr/>
        </p:nvSpPr>
        <p:spPr>
          <a:xfrm>
            <a:off x="152400" y="3276600"/>
            <a:ext cx="8991600" cy="1384995"/>
          </a:xfrm>
          <a:prstGeom prst="rect">
            <a:avLst/>
          </a:prstGeom>
          <a:noFill/>
        </p:spPr>
        <p:txBody>
          <a:bodyPr wrap="square" rtlCol="0">
            <a:spAutoFit/>
          </a:bodyPr>
          <a:lstStyle/>
          <a:p>
            <a:r>
              <a:rPr lang="en-US" altLang="ko-KR" sz="2800" dirty="0" smtClean="0">
                <a:latin typeface="Arial" pitchFamily="34" charset="0"/>
                <a:cs typeface="Arial" pitchFamily="34" charset="0"/>
              </a:rPr>
              <a:t>Odysseus’ faithful servant. Helps Odysseus to get back to Ithaca and when Odysseus is disguised as beggar.  	</a:t>
            </a:r>
            <a:endParaRPr lang="ko-KR" altLang="en-US" sz="2800" dirty="0">
              <a:latin typeface="Arial" pitchFamily="34" charset="0"/>
              <a:cs typeface="Arial" pitchFamily="34" charset="0"/>
            </a:endParaRPr>
          </a:p>
        </p:txBody>
      </p:sp>
      <p:sp>
        <p:nvSpPr>
          <p:cNvPr id="12" name="제목 1"/>
          <p:cNvSpPr txBox="1">
            <a:spLocks/>
          </p:cNvSpPr>
          <p:nvPr/>
        </p:nvSpPr>
        <p:spPr>
          <a:xfrm>
            <a:off x="457200" y="403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1" hangingPunct="1">
              <a:lnSpc>
                <a:spcPct val="100000"/>
              </a:lnSpc>
              <a:spcBef>
                <a:spcPct val="0"/>
              </a:spcBef>
              <a:spcAft>
                <a:spcPts val="0"/>
              </a:spcAft>
              <a:buClrTx/>
              <a:buSzTx/>
              <a:buFontTx/>
              <a:buNone/>
              <a:tabLst/>
              <a:defRPr/>
            </a:pPr>
            <a:r>
              <a:rPr kumimoji="0" lang="en-US" altLang="ko-KR" sz="6600" b="0" i="0" u="none" strike="noStrike" kern="1200" cap="none" spc="0" normalizeH="0" baseline="0" noProof="0" dirty="0" smtClean="0">
                <a:ln>
                  <a:noFill/>
                </a:ln>
                <a:solidFill>
                  <a:schemeClr val="tx1"/>
                </a:solidFill>
                <a:effectLst/>
                <a:uLnTx/>
                <a:uFillTx/>
                <a:latin typeface="Forte" pitchFamily="66" charset="0"/>
                <a:ea typeface="+mj-ea"/>
                <a:cs typeface="+mj-cs"/>
              </a:rPr>
              <a:t>Eurynome</a:t>
            </a:r>
            <a:endParaRPr kumimoji="0" lang="ko-KR" altLang="en-US" sz="6600" b="0" i="0" u="none" strike="noStrike" kern="1200" cap="none" spc="0" normalizeH="0" baseline="0" noProof="0" dirty="0">
              <a:ln>
                <a:noFill/>
              </a:ln>
              <a:solidFill>
                <a:schemeClr val="tx1"/>
              </a:solidFill>
              <a:effectLst/>
              <a:uLnTx/>
              <a:uFillTx/>
              <a:latin typeface="Forte" pitchFamily="66" charset="0"/>
              <a:ea typeface="+mj-ea"/>
              <a:cs typeface="+mj-cs"/>
            </a:endParaRPr>
          </a:p>
        </p:txBody>
      </p:sp>
      <p:sp>
        <p:nvSpPr>
          <p:cNvPr id="13" name="TextBox 12"/>
          <p:cNvSpPr txBox="1"/>
          <p:nvPr/>
        </p:nvSpPr>
        <p:spPr>
          <a:xfrm>
            <a:off x="152400" y="5396805"/>
            <a:ext cx="8991600" cy="523220"/>
          </a:xfrm>
          <a:prstGeom prst="rect">
            <a:avLst/>
          </a:prstGeom>
          <a:noFill/>
        </p:spPr>
        <p:txBody>
          <a:bodyPr wrap="square" rtlCol="0">
            <a:spAutoFit/>
          </a:bodyPr>
          <a:lstStyle/>
          <a:p>
            <a:r>
              <a:rPr lang="en-US" altLang="ko-KR" sz="2800" dirty="0" smtClean="0">
                <a:latin typeface="Arial" pitchFamily="34" charset="0"/>
                <a:cs typeface="Arial" pitchFamily="34" charset="0"/>
              </a:rPr>
              <a:t>Penelope’s housekeeper. </a:t>
            </a:r>
            <a:endParaRPr lang="ko-KR" altLang="en-US" sz="2800" dirty="0">
              <a:latin typeface="Arial" pitchFamily="34" charset="0"/>
              <a:cs typeface="Arial" pitchFamily="34" charset="0"/>
            </a:endParaRPr>
          </a:p>
        </p:txBody>
      </p:sp>
      <p:sp>
        <p:nvSpPr>
          <p:cNvPr id="10242" name="AutoShape 2" descr="data:image/jpeg;base64,/9j/4AAQSkZJRgABAQAAAQABAAD/2wCEAAkGBxATEBUTEhMWFRUWGBgbFxgWFxobHhwXGhoZHhgXGhseHCghGBsmGxgVITEhJSorLi8uGx8zODM4NygtLisBCgoKDg0OGhAQGywkICQsLzQsLSwsLCwsLTQsLCwsLCwsLCwsLCwsLCwsLCwsLCwsLCwsLDQsLCwsLC8sLCwsLP/AABEIAOIA3wMBIgACEQEDEQH/xAAbAAEAAwEBAQEAAAAAAAAAAAAABAUGAwIBB//EAD4QAAICAQMCBAQEAwYEBwEAAAECAxEABBIhBTETIkFRBjJCYRQjcYFSYpEVM3KCoaJTc5LRJDRDsbPB8GP/xAAZAQACAwEAAAAAAAAAAAAAAAAAAwECBAX/xAAuEQACAgEEAQEGBQUAAAAAAAAAAQIDEQQSITFBUQUiMmGB8BORwdHhQlJxsfH/2gAMAwEAAhEDEQA/AP17GMZqKjGMYAMYxgAxjGADGMYAMZw12rSKNpHNKos+59gB6sTQA9SQMh/D3WBqofFEbxeZlKvV2vrxwQQQQfvkZ5wSWeMYySBjGMAGMYwAYxjABjGMAGMYwAYxjABjGMAGMYwAYyLp+pwPK8SSo0kdeIisCy323DuMlZADGMpPizq02n04eBA7MwTe3yR3f5jgcsB7DuSB64N4JO3XPiCDS7Q+5nb5Y413ORzbV6KADyaHGWUMqsqsptWAIPuCLB/pmH6d04Rs0juZZpDbyt3PsF9FQegGWnROpLp18GYhYgfyZD2Cnnw3PZKJpT2IodxznhepSwNnS4xyafPjMACSQAOST6Adyc+5kvinWzPONKo2Rkbnewd1bSVA9K3J372T2WmdOSisiksvCI/UdWdZJXIgQ1Rsbj2s/wD7gcd2YLe/CgP4bca88krChVp4jBD/ANAXKNYSxXTw+Vivcc+HH2Ln7/wg/M32DEbDTQLGixoKVFCqPYKKA/oMRTmUnNjrUopRX1OmMYzUIGMYwAYxjABjGMAGMYwAYxjABjGMAGMYwAZE6us5gkGnKiYr5C3YH/vV1fF1fGS8yvxH1ZpC2ngYqORLKK8qiwwW/Xuu73sDsxFJyUVlkpNvCMz03UIPDqXw3QuZJA1sZSWVk3G+PKSQ3PC+t1br1Jhz+Pk/cw1/rHkeLpEjxGWBSsSKFUebdKAfnUWCVXkg93tq+kmPG6V4ttsr8386T8s0PNe7mOqJP+b1OYW5R55WTVHD44Jz9WdyyNM8i2qgMItjM3IZ2VQSgqtvZ28p4u/cMi6VCix74pfK6cAB24EhA7AnynaO5Q8AE5V/hPGZl3yAHm9xBVPpvtbNwaeyFF8E5YdOn8aIrJ81FXr1BsB1I9COQR9/bB2SynklVp5XqQNC88BffcmnH1gcxMe8bVYYfVwfLdc8E3cUqOtqQyn25H6H/tl18OakGLwjQeIAMAAAVN7ZK9N1En+YMPTKXq8XTDuZJtkgNEaY72v22JZH7UPfGSpTW5MpG5xe1o8xhol/LmeJRZoEFAPsrhlUD7VlLM+r1OqURte4MCWoMEGzttUCMcGzy3mrhiAPWi0upnfwyxcd9jqqlRY2vKUJ29z5eTYsCxuG86R0tNOm1eWNbmqrrsK+lR6L6fqSSVQlLt8EWSj4WGfOi9Jj00exAOTbGq3N716D0A9B/XJ+MZsSwIGMYySBjGMAGMYwAYxjABjGMAGMYwAYxjABjGMAM18QdYYgxwsFX65d3YeoBB8o9C3BPIXm2SN0boHiAeIpWAfQwAMxqrda8sVVScXQFBRTWHSPhtE2tN53FELZKKwqjzzKwoU7dqFAZeTSBVLHsASf2F+uJUHJ5l+QzdhYR6GYD4i0atrCIOAR+ateUvd8+6Aksy+rkAEXJdSfjLUTauXw5WMQVGWGKgSSShi3hTz2bduUEmgfTLDUK0Ej6flaTxWmIFiH09eZL3r7eRm7mim+1P3S1UecnSSJiDFFRANzM5rcT9BIB5PF8cLQHfiKk7LLuXwyDfliff8Ad1raKsDcP5gw+rND0r4P0/hB3Vklc722t2J7DmxuA2gn1IJ9cp+q9PibVGJbdV4YuE+ahvIIQWQrIg78s57ri5VOKyxis3PCPfWdMrx763BRbL3Dxd2Qj1scj7/rlt07pUk3NmGHgjaAHf70R+Wn7bj6VwTD+Huhu6lbUaTcdg5LFQSGjAqlj3AgGydvYdjm1xlVOeZfQrZb/b9Tjo9JHEgSNQqj/U+pJPLMfUnk52xjNZnGMYyQGMYwAYxjABjGMAGMYwAYxjABjGMAGM46vVJEheRgqjuT/wDvuMwE/wAUarVzxxwb9MpdFKExiRgW/MezfAj9ALs3fHFJzUVlkpZP0XGVK9MQcq8wb+LxnJ499xKn9CK+2SunTudySEF0ItgK3KRavXp6gj3U+hGZ6NXC57V2XlW4ld1L4s08MxgZZjIADQjIBBF2rtSsPTgnmx6ZSdY63NPGyFVhhcFW3g2wbjbyASSDW1Rfs2a/W6GOZQJFuuQQSGU+6sKK/sc5aLo8ETblS3HZ3JdgD3AZiSo+wrGzjN9PgiLiuzE6foq6eNDX4aG1bxHB3F1a18Y94UsjaTfPDAdmnayGN9UJ6KxSGNZy24ALGSy7g3yWWVT6FXVu245ffFsm3Sk//wBIB+3jR3lN8K68iNIZBujKRhWPozqT4Le4IB2n77fa8Oog65bo84Gxe5cms1eoWON5G7IpY/oBeYLo0DyUCfzJ3O9l+lFLGVx7DcX2nnmRMtuvaXUx6Z44QZYvKQneRFVgxRL/AL1CBt2mmAJongDt8FQqVeRTuVQsSH3CAFz+pdqP3THqyN7jt68lUnBM0kMSqqqoAVQAoHYACgB+2esZSfGfjfg3aBnV1KnyXZG4Bl457Enj2zYJbwsnL4s+JRpVCIFed1LIjNtAQEBpGNigL9xZ4scnPy9viPXSahmfWajbwUMVIq+U2CoFWOL5PYcndQ49S6g8uoUaliHO2G3Tnam+w18s3m5B9SvBJyd0z4d1EyBvCQKaCSahiFkZ248gB9FocAHcOTiLJxjzJkLdL4V+f7Gt+Avi+aZ20+rKluDDJ5VLg/S6rwr9iKq7r053efjGq+EZ4Dp9Ur6eQiXSLEIlKeb8RGEZvLyD2INc+vAGfs+XqsjNe6Ww12MYxjSBjGMAGMYwAYxjABjGeZZFVSzEKo7liAB+pPbIA9ZX6zrMEbBN2+Q3UcdMxrv6gL3HLEDkZXa9G1UTMQ3hVujjU7WlKglTIf4GO0hP0Ld9oi6LRq7Dw2jKBhuIBRxS7XjKUAFJtvTk3R4OZHq4ttR8DNj8mU+JOpS6hw8ilURnG5k8sYfavgsQwvdVkm73VQGT/hdXRjKSrSJAY5JL+V3ZfCg21yQy8+vPPcVczmNNIk8q7wr7jtFllZ32D7gl1am4Fm/fIvQoll0M3KxPudy1ghXItWdmUqSLs8VyOO2ZrL98ZccZxkuo4aNZG44F2aB7i69+MixahfxuwFd3gEuNwv518Py965m5/wC+UM8msijRJIlnkUm2ik8OlaqtiNy8naFW7Ndsk/CXTZfHm1M0YRnsAHcWphGfmb6QFVfuVvjti9HQ1bvT4RNkuMGqVrAPvn3AxnYM5TfGERbRuB6NEf2EqEn9hZys+DYVm0syyL5XZBQseX8PCRXqpBJo9wReaTqGlEsMkR4Doy37bgRf7d8yXwfq/C1L6aYeHLIoYKRVspYtt9GFMa28VHfripL30y6fBbR6so40uokIlKkxSil8VQfmHoJRxuWqPcCiQGiEiPIUCGU/3yElFduQkykKdpZVo8VxXdeYXxxAjPFuIsxzhQapjS0Dftd/qM7arSzaTa6EyxoCpLG2Ed3skYnzBTe2Q9rpuCzjBZRKublV9/wMUk0txcaLqiu/hsrRyjnY9cj+JGHEi/obHqBkH4x60+l0zPEu6Q3V9lUVukI9Qtjj1JUeudVbT6qOuHAINdmRq4PHmjejwRR5sHKD4ki1CxB2lWUkGJAFKWpbcsrtvIJjVfENABtg47DGU65S92awys6vQwvQtBPrEdqU3OI98pNA7WNstWGO8C+5Y7TXAz9CX4SgGgXSzsziPzGRbVrDBrXklOFA45oZQfBqeF4sGzesn0FuSFHYEtXikM1Dyj8k8jL5+oCRBp2lns0Vl06nfIg7qaUlW9GK0LBog2ozamc3PC6RetJIr9NpPE6vC+nqSGNGMm4uwRjysm9mvxjuZQpugpJ+2/zE6TTaqAKmnSbxmXc7zShoSwUDz2Wc1YUFQGOzkmiTe/2hNCR+I2vGxA8VBt2E9vEUkjZdDep9RagWc2ae+tJQzyUnF9lzjGM3ChjGMAGMYwAYxjACD1rWNFDuUqDuVdzglV3MBuIBBNX2sX7jMzrdKs7Msz+KEliRg3HeRLO0eVF5KhRyQbYmwM0HxLrI49M6uwBlDJGvq7lTSKPU8HM5IxMAfzrMSqNwdpdn3AsSg2tYDAA8UByALyajd0mXia4n1OZuTVV+IlXyu0aFCa43kpCTu4BOxGo/xAHOvVNWZ42VDti8HxJCL3VViEjjbuG4EXdX2sE8tMrMNMGHmeTxZdw9UBVQR6EEKftsOcyivZFyf35HzeXg7dU0RPT3i3Ctiqu4bDsBUbTbUWIFelk1WZXQ6x3DwpH5RtIshrISNfzAfNvCXakbiQRwV52PxIS8XgLe6QqLH0gsPMf1PFf4j9Jyh1HwyDJ+TIUVZUChhdsAWZt24GqajtokqbJ5x2kliLcvLKWd8Hz4JneXUqjNujgjtDY8zABKAAFhFIon1Zv1zf5mfhXp8cZVIV2xQp8x7vJKFYk+1KFP+dR9OabOnT8PQp9jGMY0qM+FRYNCx2Pt+mfcYAZv436RLNEjw8yRFjtHdo3UrIo/mAIYe5WvXLHpXXYJtMuoDgL2a+NrjhkIPO7dxXc8e+WeZf4gmEGojkkT8gEkbfDC+K175ZN1W4UeUDk2/c0MVY3BOSWSy54POq6NFK4n0UiCSP6NxqiTaeUhogSPl7Ag0BZuHHG2/Yysm0xBYiQQhdnkkCsPmQrCtC+ASo44y86hveITaXa0u0GI2NrhgKVj6xkUf2BHIyqn1avqWDBke9M2xuDx4iPXo4Aa7UkVWYI2V2rdjEl4GuLi8eD78IaVg0sljYywivdxDGxYfqZGv3J/rZ6KVEGokI2qJWs1/CFBqvmBIPp3JHPcxvhYbVeIiiuzj7BFi/pugfPvR4C9vJWxJZfCANgnxHJlPueaHtRPrxiu5nLPyGR6R36Fq0aJBvDSMu9xdkMxtgR9NMSKPaq9M69QeCRX07kN4ilGUAtQcEeagdoq+WoZ5bq0QB23XzElSq7botZA3e3lsk0MgafXbNQz6hSgZVKNztiVi3keuI3IQMzHjnbflFq2ttvBbPgs/hnqgn08bE/miOPxQQVIYr3o91JBIYWD798tcxUamOVo4mO6Fm8OxbCNgj7U7eND51DR3uWlI+nLXpvxBK6+fTksPm8J1Iv1rxNhq/1I7GjYzvV3xlHLMri0aDGVP9pzn5dKR/zZUUf7C5/0yrl1usaN5lmCxqjsNsandtBI8MEEhePmYksLpRYOXd0ERtZqsZz08odFYEEMAQVNggi7B9R986YwqMYxkgZjUdTRpDN5WoyRwKNpJCn8yU8380ZFD0A7lqHEa7T6hlFlZL2SLTWkg3BNyleacttY0OfvkrR6ON9RrFeIMpljPnplJEKdgflok8fzE+pyF1KLwtUPC8MF1i8j0LCu7UjkjaSwTy82Ow4zlSsTtcX36jtvu5I/V/KV08bf3kgLx7AokoqSqG/IrEoGbkdwPMeJ3UIijqTuIEPzADyyRt5HDUaP5kgI53bgKPOdAqCcFhvccF0iNs4HAO0GlRX4BJ5Y/wAOd9VIOJZvKicxx8WX5pm5q6uhdDlif4RvwBFl072F3kyPuK+6gjaZpDQ8yqWCqAAC1c8kctSgVzEgEcKKqCqUK8gdpHv3WHef1I98kdPExLsF2sxG93U88eXYpolFBIHayWY8mjF6rFZZULHwQHYnzfmOd29vQ7QgtaqmoDgKRLnAGg6FDthsijIzPR7hWPkB9qjCCvSssM56diUUkgkqCStgEkdwDyBnTOnFYWBQxjGWIGMYwAYxjAClm6IUk8XTuVaj+Ux/KazZHAtOSxFWFJPHJB5vrUlG0w+Jt/vYXC+IhNbbRvKy9+QaPBW8vsi63p8UtFx5l+V1JVlvvTDkD3HY+ozFfo42e9HhjI2NcGb1SaQB2GkljpeWjjaEOoF7XZdo2g383Ht3y5n1iQxrYolfJGg5NCyqg0AAPU0AO9ZUaqDXRAq0jzL6MY42BF35lRAyv+u5DXcXQg6LraovizsylmWtQ1MsihjugAQfksPMNm0biBRJN5z7dNNd8/VjYzRdw6SWR1llaIjcGUIC1AcqNxNMwO7zbeNx213zn1vSG96btxtjtFVsikCmwPm3Mo57jjsKzhHq1dvEg006H1JjkiV7r5gI33H7lf35z3qevTJGGOlZXJACyGUAsewDJA1/sMoqbs5S/wBIndEg9P1UPiaiHUqiFJEXtUZYRR7WRu0bFSpC3YBFE1k/UdIfdvjezxyxKvXoPGXll+zq+Vmh1EkmqfbKN0kfnDIhiJjNCNU3eLYDNbOQTYIBAoTJNAQKbStQv/y2oZB6fTvjon25/XNqTSSZTs9jVamOt2/b7yRCQ/oGhYf7kBOOl6tYYzvdiATSrDNSLZpeU9AQPQCv1zi2gtSBpJWBB8uo1RKntwR4kh/2ntnH8K1r+IiigHyoy/8AiFU3x53AWPmu8ddhfpkgWGg1WoLSDTCIQE7kkcOfO3zqiDbvSwW3bgLc1eeum6WZdcfznZfCVnDsTvLNILCfKlFV5WqHFG7H3WGeFDL43iKgtldEFr6lWQLtPryGHHp3yb0UM7NqGUqrqixqe+wbm3sPpJL/AC+gHPJoOqcpNehWSSRbYxjNgoqNONuq1CV84jlH3tfDb/4V/qMqfiLcZSqmvLH6eYuPHkjCG+G3RAEUdwYj1y66opWWGUdrMT8/TJRU/qJEQf5zmT+JQG1cgkICLD5EfgNM35avzwyosjHvwS3qBnJlDZqm36Z/QenmBJgh8M7xL4rb2JmV0PldjYaN3GxgvlVgWr2olc9dDUy7ktHSJ/yX8u5Iyo4pSVJveqsO20+o5ndT6JB5XVShV15RipAY7TX8Nbr49s8Lp5YtSNrM+4MAZXJtQFO2wLBVizA0bDEfdbZTRUkeJHGG8FbIB3ysTtFd2d2NyEc9rPFEjKnQMzKI1Zj4xB3NW4xseZD/AEfj03iuM7S6R/w+oieYEATWgSiRtDBUO6lTayCgti+98nzpoSJVRXIdXXa5HG0RTBVYdmAXaD6nvfajqLwT5J2l3aeVU3yMGmUKl2PBdG+VapNjjnb6d/mGaXMrJq9PJKDqEplYLCaNq53JJskUWpvynkcD9cm9B17t4au1+IsrBDyyeG6rRfjcCGBojcPUnmnaW5yW2S5Kzilyi9xjGbhYxjGADGMYAMYxgBTdQ60YpyhCbVRW5baWLFgVVj5N4AsIxBYGweMzHU5SFd9m25GnCH6XVCY2cenKLJ7+R2rtmj6v0o7jKhlIMivJHGxBPk2EjaQxoCNtt/QaFnKbTqJQJkCNozIsYezwA4GoklDC23keHZsijdAkjLZucsMusYNB8QN1IwFlkj06ii7QgzOEB5YblUEVyQFuro3QMPo/wjHKBNNrZNWGHBDAKR+oJNV6AgfbND02QRb4JCAIwWQngGD05/k+Q/YKT82G6QqebTVE/sPkb7OvqPYjkehrghBmuodLiSZdNp9yMo3wlV5ibjyliDugk3FTd7SWrt5O+ln1DIrARMD6kvGR7grT+Ycgi+4y6kkh1EZLxt4kRplU1JGx77SCDVcgg+Ydr7ZQw6hYJWSSUMkp8WGQrsB3UGjY0F8TeGbir3HgVlLFxktFnrU66ZGAKILIAYuwQsey7tp2sTQG4AEkAEnOra9DGxKGxStE1XuegqH0IYsBYsEZ0llgkSRSyMgUiQBgaUg3uo8cAn9sg9G0EsrRS6hGQpEnO8fmuCrozAc+UhjtYCmc9wLK4Qcngu3gmaD4dhESLKu9l73JIwsHgeYjcBwLIHbtl0cYzeopdCRjGMsQcNfpRLG0ZJXcOGHdSOVYfcEA/tlB/ajSaaRXZYpArqXIOzch2s5F2q3Tck+U36EDTjMbptE7PKgcxyLa7qJDR7iNwNimDgkc8WbBBzDrK1JJ+gyuWD10HX75H08jRt+WGCISwUXtZQ31J2K8kgGjR4FxqHBeE3dswBHN3Gx7/oueOmdNSEGiWdqLu3LOwFWfQfoKHf3yFOGjZF+ZY3V15oqjboyp+y7/ACn1Ar6bObtljxLGbnb6yfCB700xQXx7R/h/+k/v6jSP8QXBvw5/DPPymSCKgf3VB+r59X/yW8jzPukW/wDiSk+GD714ij9hknTRR/iJYZDZlWJks1YjsEKRR3q433d+YH04bWtz2kMq26O0u6RU3BjIrDhGsSMwJsi6baLNFdnHfi2+Hug+CfEf+8oKqhiVjQClRbNsQL8x55IHGW2k0qxrtW6uyWZmJPuWYkn09c7ZujBIW2MYxjCBjGMAGMYwAYxkTqOr8NQBXiOypGp9WYgXQ5IUEsa9AeR3yG8AQ+rzO7eGm4olPqSnfwj/AOmpo+ZqJKim2g0QSt32n0kVMUopIq+UUUIC0CB6grtHtQGceg6HwoaZleR2Z5XUUGkPcgWaUABQLNKqj0zl0KQeYJeyzaNW6GTgtEw9udy1xR48u3M8nlliBodfJp2EOqTbHyElJ3Ko9EMh7g9gWpuwIb5jPCPpuUBfT/wKCzR/4ALLx/yjlfSxQFq6AgggEEUQeQR7EZUwqNIwSz+HcgJZ4ic8COz2jY0FH0nyjgqBAEiXTRzhZopKavJLGQbU/Se4dfse3cUecq3TWQuzGFJo3/vRGxtuP7xYmHDUACgY7u/fg2c/TCGMkDmJzywrdGx93Sxz/MpUnizxnmeXVKhLGBAosuS9AAckrxQ/zfvgBWajosOpdZtPMoCjb4YRWjvcGO9BtYsCvYtwb4vJME0okMUygPW5WQkq6ggEi+VYEi1N9xRPNUUUwl1KtKYwGZg3iQiJ9qKTvSVXDIOY/IxZqa6APHvqGgjnYJpKi2051BDMxBuljfeGW6uweQPYi7QfoDNJjPiAgAE2QBZPr98+48qMYxkgMymqkHi8Dzby3buF1UY/0G85q8yr6KP+0JwDW+JF2liRvYs7Mqk0CwBJ2/wknM+oXulo9ltp9ZG67lbjcVs8eYGqF97Pb3sVnDqKDcHcDwlSUSX/AAnYQK7nlfT2ykhNxIhBKiWB/MOa3Qqnr81kt+oyy6+4Jjjvncr16UGCrf8Amaxfql+mYVHlDCXqlG+GMAVuLV/LGOP6OY8hdXf8+Ij5owrj7hp4U2n2HJs+ljJ8Yud2/hVF/Qkszf6GP+gyr6hpAfxDqzblYB+d1RtHHuQA/KAKkAWvNz6myElGSb+8hjJq8Zz08yuiupsMAQfcHOmdUSMYxkgMYxgAxjGADKPqaRzagJIFMcAUkMBRml8sY/ULZr18RfYZer3zKdNUSQxK1Fpw00pBFhwVKyKfXa4RV78KPbMWts214XkZWsst/hqZoZZNNKeGJeByR5gfnTve8cMb5bcxHY1b63p25/Fibw5QK3VYdRyEkX6h3o8FbNHkg53XQFtmnLGRpWJLOFtEQAs6hQAGBKAH0ZwfSssk086ik1Mm32dUcgfZiAT+rbspppTshl/9CaSZLh6xtkSLUKIZHJEfm3JIQLIRqBuh8pAPtffPOt8Rd4kTx9O97gFBdAe67APzU/TzD2a+IMnRIHoyqZH3K3iOfPuU2pDLRSjyAtD7Z2GnnApNTIF/mVHI/Rit/wDVuzT+GymTzB1F4Yt4I1MC9nDgSKB9DhqDsO12G7AgmyeWq1b6llGx44VIYhxtaRxyq7e4RTRN9yAOwNj0LTElnQSSN80jgFyQKBuuCB2oCvTOXT9Z5mgkb86IDcD3dD8swH8LevoGDD0zJrHZCHHT7G1pN8nPXRyCZNjqqS+V90YkqRb8JlsgKT5lsg87BlrpNMI1IBLEklmY2zMe7MffgDigAAAAABkHUKJUkTkUasVYYBWVh9wSpF+2Sum60Sxh+AfqAN01A1+hBBHuCD65Ps+zMdr7QWrDySsYxnREjGMYAMy/Xpljlnc0BGmmkLH0BeRH/QbFH9M1GZv4i0webaaAkGnDe7bJyQvH08m/2H1Ym/4C0eyrlMkYLGtiGBjVFmCDxSgB9DuPmvgRkVlh8RBQ8DcbmmjQkmvJuBIAvkhtpA7jk9rz31rTM7y7fTTtxzRdlkVCK7MAGHrww+2OnaJn/EOUO2RWaMsAL3AbaFk3QHm44C/tgoTmkxkuDuuo2pNLVkyEBbq2G2JFujW4gHt9WSoIFS0ZgWmZyfuSACB9goUftlGzSLDGyqxIMcrrXLlEJf2rc2wA8eYX25y4kkWQwMFNbyeQQyMEcUR6fUpB969czahNYXj9i8MHb4ajVdHAqigsaiueCBTDnm9wOWWV3QEIiJ/ilmYD2Blav6/N++WOduDzFNmd9jGMZcgYxjABjGMAPq98yvw2yDTJK3kSBZUW+3gh7SS/XdEkR/c5otdIVikYdwjEfqFOUkEY8HRxfSRGSPcRxFwP+pUP7ZzfaL4ih1Xk7fDzGWSaeRSjgiJUJ+WLakgsejMXtv8ACo+mzeZV6Fq1cy/xRwv+5MqH/SNctM1aVp1RwUn8TGMYzQUGV3V+meLtdaWWP5Gsjj1UkcgH3Hb2IJBscZWUVJYZJnU1DBmMYIkBLTQyDzUSPzEI4YAChtsEADhhnSF1jqWIh4yvKpZYxD6gO7MjE8DmiVqwMsuqdOSdNrWrCzG68NG9cOh7g/8AuODwcreihrJdFLGw7hVVt6mmSSgNx9Qw4I9BxfIuqemkpxf36D4y38Mu4ZVdQykMrAFSDYIPYg57ypB8CTcB+VI3nA7JIx4kHsGYgN9yG/iJts6dFythuQmUdrwMYxjioyj6jqC8+1KJiIVfX8+Qck/8uK2r+c+2TPiB2Gll2mmZSqkmgGfyhifRQWsn2BzOpopGDqCrwqWFKFVSWNuoQFQUUHZy4PB78g5NU8x2ryXh3k69W1CTEiAlwzpFKwakrdWwN9T2+3iwOb5AB1u0dvTt+2ZSKR5XgjFCPcCKiMajwiHCqC5LcKRXAFg2ao6zDSQ2wwE3lmJkL+HDGlk6iPTx3R8oQ/mG/wDAXI+4HvxoNKK1Eq+jCOT/ADNuQ/8AxKf3yOdH4U8IL7lJkC2ANpCsyj+bymUXneMldSVsHxEL/cBDGqr+nmc/qc5mrTUtvy/X+B9fWTt8PCtLEv8ACuw17oSp/wBVOWGV3w+CISD/AMXUf08eSv8ATLHO3W8xTMz7GMYy5AxjF4AMYxgBF6oD4Etd/Dev12nKeNWM2no+URKwB7fKUevvUkZ/y5oXQMCp7EEH9Dxme0JOzSSNf934bX6FlU2f80QH75zfaH9P1HVeSb0kbp9TIe4dIh/hSNXH+6Z/9Mtcr+gC4Fc95S0nPoJCWUfspUftlhm2iO2uK+QuTy2MYxjSoxjGADKjXDwJTNX5UgHi19DqKWY/ylQFY+m1D2si3xiralZFxZaLw8kN0V0IIDIwojuCpH+oIOfOkSsYyjkl4jsYnu1AFXP3ZCpP3JyLs/Dvt/8AQc+U/wDDdj8h/kYny/wnjsVr27eHOr/TJUb/AGe/ym/clk/zL7ZzNNu09+yXT+0OniccotMYxnYM5x1s6JGzv8oHIAsm+AoHqSSAB6k5j/wcvgpu/LYrGuxyfOygDasUZoEcWxtuL8oAI1+v06SROkgBRlIYH2rK7okQ8GKQ2XeNCzt35UEj+UfYUMwa238NIbXHJD+Gm8SZ2eJY2hREUCuNxYyULJXlQv3Kt6ZpMo/g0btKJjdzs8nI5pmO0fpXI/xfvl5mupYihb7IXW4C+nkC/OFLJ9nXzIR+4GRdPIrz717GFCP0dmI/rtH9Mt8o+jxqqtR5W4/0WF3Rf/s/vmD2jHhS+g6l+CV8O3+Hs87pJmH+FppCv+0jLLK/4eH/AIPT/wDKj/rtF5YZ0YLEUhLGMYyxAxjGADGMpev9eEDJEmxpn7K77Qq0eWqySSCAqglqNdjkNpdklrqtQsaFmuh6AWSfRVH1MTwAO5zP6fWKsMqUVk3S7I+5LSFnUIe0nLHlbAo+xzjqJ5plMjeaNDdGMoqqAR4m1wWd+d38KrXlLWM4dMhaJTEgfxnYuJbreFPO8DyttJCMWPYmrNXivcLlhvhMvHMWanpjAwREAgGNKBFGtoqx6H7ZJyB0OVjAoat8f5b123J5SfsDQYD2YZPzZF5SaKDGMZYgYxjABjGMAPE0SupVwGVgQwPIIPBB+1ZkuodbSES6WZXd0HlP/EiIBEoo7iVFgkC9yGvtsMoPi3S7hC6WJVlUIQQARyxVwQQwpSQD9Vci7zNqaozjmXjkvCTT4OnTetxbxC06ybgDFMBSymjujB+UyrRJUG6IPvl3mGXWyNM2yRFjdwihlVoWkIbexQ3akI72GUk0Ls3jqmo6hpzvgYrCQxKlROqMOR4bWHVSN3lPC0ADXGRHURWFLhg4vwbTV/3b/wCFv/Y5R9Lklk0EbADe6Ch6BWND9wh/cjOGm6wdVo3iJAnYCJynC/mCjLGT3AXea7gqQe2SeixlQFYOxA2owHk8JR+WVNkcqFJ9SxPoBWT2hJPbj/IypFn0edX08TL22KCOxBAAZSPRgQQQexGTMoW6msctpbh+JFAIphxvsirobWBr5RyNpyz6d1OGcExOGokMOQVIJBDKeQQVYc+xzfRarIJ9CpRwyXlB0Uhnmb0LEV9meVwf3Eg/ocudbMUidwCxVGYAdyVBIA+5qsyadQ0cK6dhqCPIsbOhVgRwR4ncjncQwHFt2vMuvy4qKL1d5Lz4cnPgpDINksShWUnuq+USKfqRgAb9Lo0RWW2UHXNWseyUllKEFHABRt9Axtz2YV3oWFINgDJnTuq75DE+wSbQ6hH3Bk4DMv2BKi+3mGN0t/4sOeyJx2ss8YxmsWMYxgAz8qaRkl1DISrbn8ymjy0l8jn0H9MYzPf8JaPZ4g1kr+GHkdx4bnzMTyDweT3z3HrJVLbZHHB7MR2HHr7AYxiGlsLeTZfA0rNDIWJYmTkk2fkT1/YZo8YzXX8CKPsYxjGEDGMYAMYxgAzh1DTpJE6SKrqykFWAII9iDwc+YyH0SUD9C0ZJJ00BJIsmJLNGxZrmjnn+xtLQT8PDtB3BfDSg13uqqu+bz5jMxJXdU6bAjrshjXcdzbUUWwDbWNDkizR+5yJKxYOreZSGBB5BHHBB7jGMnCYFDqI1PJAJYANY7jcBR9+Cw/c5pvgHUO+pbezNUVDcSaHk4F9hjGTDsGb7MXodOn9nao7Fss4Jodtq8fpjGMmQjH9K1Dpp4Qjsg/EuKUkCvDuqH35yL0md03OjMrkAFlJBI54JHNcDj7DGMQlyW8H/2Q=="/>
          <p:cNvSpPr>
            <a:spLocks noChangeAspect="1" noChangeArrowheads="1"/>
          </p:cNvSpPr>
          <p:nvPr/>
        </p:nvSpPr>
        <p:spPr bwMode="auto">
          <a:xfrm>
            <a:off x="1682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ko-KR"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ts2.mm.bing.net/th?id=H.4670172567700517&amp;w=212&amp;h=173&amp;c=7&amp;rs=1&amp;pid=1.7"/>
          <p:cNvPicPr>
            <a:picLocks noChangeAspect="1" noChangeArrowheads="1"/>
          </p:cNvPicPr>
          <p:nvPr/>
        </p:nvPicPr>
        <p:blipFill>
          <a:blip r:embed="rId2" cstate="print">
            <a:lum bright="30000" contrast="-40000"/>
          </a:blip>
          <a:srcRect/>
          <a:stretch>
            <a:fillRect/>
          </a:stretch>
        </p:blipFill>
        <p:spPr bwMode="auto">
          <a:xfrm>
            <a:off x="1" y="0"/>
            <a:ext cx="9143999" cy="6902209"/>
          </a:xfrm>
          <a:prstGeom prst="rect">
            <a:avLst/>
          </a:prstGeom>
          <a:noFill/>
        </p:spPr>
      </p:pic>
      <p:sp>
        <p:nvSpPr>
          <p:cNvPr id="2" name="제목 1"/>
          <p:cNvSpPr>
            <a:spLocks noGrp="1"/>
          </p:cNvSpPr>
          <p:nvPr>
            <p:ph type="title"/>
          </p:nvPr>
        </p:nvSpPr>
        <p:spPr/>
        <p:txBody>
          <a:bodyPr>
            <a:normAutofit/>
          </a:bodyPr>
          <a:lstStyle/>
          <a:p>
            <a:r>
              <a:rPr lang="en-US" altLang="ko-KR" sz="6600" dirty="0" smtClean="0">
                <a:latin typeface="Forte" pitchFamily="66" charset="0"/>
              </a:rPr>
              <a:t>Argus: Summary</a:t>
            </a:r>
            <a:endParaRPr lang="ko-KR" altLang="en-US" sz="6600" dirty="0">
              <a:latin typeface="Forte" pitchFamily="66" charset="0"/>
            </a:endParaRPr>
          </a:p>
        </p:txBody>
      </p:sp>
      <p:sp>
        <p:nvSpPr>
          <p:cNvPr id="3" name="직사각형 2"/>
          <p:cNvSpPr/>
          <p:nvPr/>
        </p:nvSpPr>
        <p:spPr>
          <a:xfrm>
            <a:off x="152400" y="1524000"/>
            <a:ext cx="9144000" cy="3539430"/>
          </a:xfrm>
          <a:prstGeom prst="rect">
            <a:avLst/>
          </a:prstGeom>
        </p:spPr>
        <p:txBody>
          <a:bodyPr wrap="square">
            <a:spAutoFit/>
          </a:bodyPr>
          <a:lstStyle/>
          <a:p>
            <a:r>
              <a:rPr lang="en-US" altLang="ko-KR" sz="2800" dirty="0" smtClean="0">
                <a:latin typeface="Arial" pitchFamily="34" charset="0"/>
                <a:cs typeface="Arial" pitchFamily="34" charset="0"/>
              </a:rPr>
              <a:t>-Argus: Odysseus’ hunter dog, but never went hunting with Odysseus.</a:t>
            </a:r>
          </a:p>
          <a:p>
            <a:r>
              <a:rPr lang="en-US" altLang="ko-KR" sz="2800" dirty="0" smtClean="0">
                <a:latin typeface="Arial" pitchFamily="34" charset="0"/>
                <a:cs typeface="Arial" pitchFamily="34" charset="0"/>
              </a:rPr>
              <a:t>-Argus waits faithfully for Odysseus </a:t>
            </a:r>
          </a:p>
          <a:p>
            <a:r>
              <a:rPr lang="en-US" altLang="ko-KR" sz="2800" dirty="0" smtClean="0">
                <a:latin typeface="Arial" pitchFamily="34" charset="0"/>
                <a:cs typeface="Arial" pitchFamily="34" charset="0"/>
              </a:rPr>
              <a:t>-Argus notices Odysseus disguised as a beggar, but Odysseus pretends like he didn’t see Argus</a:t>
            </a:r>
          </a:p>
          <a:p>
            <a:r>
              <a:rPr lang="en-US" altLang="ko-KR" sz="2800" dirty="0" smtClean="0">
                <a:latin typeface="Arial" pitchFamily="34" charset="0"/>
                <a:cs typeface="Arial" pitchFamily="34" charset="0"/>
              </a:rPr>
              <a:t>-Argus dies because of his age and infections.</a:t>
            </a:r>
          </a:p>
          <a:p>
            <a:r>
              <a:rPr lang="en-US" altLang="ko-KR" sz="2800" dirty="0" smtClean="0">
                <a:latin typeface="Arial" pitchFamily="34" charset="0"/>
                <a:cs typeface="Arial" pitchFamily="34" charset="0"/>
              </a:rPr>
              <a:t> </a:t>
            </a:r>
            <a:br>
              <a:rPr lang="en-US" altLang="ko-KR" sz="2800" dirty="0" smtClean="0">
                <a:latin typeface="Arial" pitchFamily="34" charset="0"/>
                <a:cs typeface="Arial" pitchFamily="34" charset="0"/>
              </a:rPr>
            </a:br>
            <a:endParaRPr lang="ko-KR" alt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ts2.mm.bing.net/th?id=H.4712495172551949&amp;w=300&amp;h=187&amp;c=7&amp;rs=1&amp;pid=1.7"/>
          <p:cNvPicPr>
            <a:picLocks noChangeAspect="1" noChangeArrowheads="1"/>
          </p:cNvPicPr>
          <p:nvPr/>
        </p:nvPicPr>
        <p:blipFill>
          <a:blip r:embed="rId2" cstate="print">
            <a:lum bright="20000" contrast="-40000"/>
          </a:blip>
          <a:srcRect/>
          <a:stretch>
            <a:fillRect/>
          </a:stretch>
        </p:blipFill>
        <p:spPr bwMode="auto">
          <a:xfrm>
            <a:off x="2" y="0"/>
            <a:ext cx="9143998" cy="6858000"/>
          </a:xfrm>
          <a:prstGeom prst="rect">
            <a:avLst/>
          </a:prstGeom>
          <a:noFill/>
        </p:spPr>
      </p:pic>
      <p:sp>
        <p:nvSpPr>
          <p:cNvPr id="2" name="제목 1"/>
          <p:cNvSpPr>
            <a:spLocks noGrp="1"/>
          </p:cNvSpPr>
          <p:nvPr>
            <p:ph type="title"/>
          </p:nvPr>
        </p:nvSpPr>
        <p:spPr/>
        <p:txBody>
          <a:bodyPr>
            <a:noAutofit/>
          </a:bodyPr>
          <a:lstStyle/>
          <a:p>
            <a:r>
              <a:rPr lang="en-US" altLang="ko-KR" sz="6600" dirty="0" smtClean="0">
                <a:latin typeface="Forte" pitchFamily="66" charset="0"/>
              </a:rPr>
              <a:t>The Suitors: Summary</a:t>
            </a:r>
            <a:endParaRPr lang="ko-KR" altLang="en-US" sz="6600" dirty="0">
              <a:latin typeface="Forte" pitchFamily="66" charset="0"/>
            </a:endParaRPr>
          </a:p>
        </p:txBody>
      </p:sp>
      <p:sp>
        <p:nvSpPr>
          <p:cNvPr id="4" name="TextBox 3"/>
          <p:cNvSpPr txBox="1"/>
          <p:nvPr/>
        </p:nvSpPr>
        <p:spPr>
          <a:xfrm>
            <a:off x="228600" y="1676400"/>
            <a:ext cx="8610600" cy="2677656"/>
          </a:xfrm>
          <a:prstGeom prst="rect">
            <a:avLst/>
          </a:prstGeom>
          <a:noFill/>
        </p:spPr>
        <p:txBody>
          <a:bodyPr wrap="square" rtlCol="0">
            <a:spAutoFit/>
          </a:bodyPr>
          <a:lstStyle/>
          <a:p>
            <a:r>
              <a:rPr lang="en-US" altLang="ko-KR" sz="2800" dirty="0" smtClean="0">
                <a:latin typeface="Arial" pitchFamily="34" charset="0"/>
                <a:cs typeface="Arial" pitchFamily="34" charset="0"/>
              </a:rPr>
              <a:t>-Antinous yells at Odysseus disguised as a beggar when he enters his home. </a:t>
            </a:r>
          </a:p>
          <a:p>
            <a:r>
              <a:rPr lang="en-US" altLang="ko-KR" sz="2800" dirty="0" smtClean="0">
                <a:latin typeface="Arial" pitchFamily="34" charset="0"/>
                <a:cs typeface="Arial" pitchFamily="34" charset="0"/>
              </a:rPr>
              <a:t>-Odysseus gets angry and argues with antinous.</a:t>
            </a:r>
          </a:p>
          <a:p>
            <a:r>
              <a:rPr lang="en-US" altLang="ko-KR" sz="2800" dirty="0" smtClean="0">
                <a:latin typeface="Arial" pitchFamily="34" charset="0"/>
                <a:cs typeface="Arial" pitchFamily="34" charset="0"/>
              </a:rPr>
              <a:t>-Other suitors stop Antinous from arguing.</a:t>
            </a:r>
          </a:p>
          <a:p>
            <a:r>
              <a:rPr lang="en-US" altLang="ko-KR" sz="2800" dirty="0" smtClean="0">
                <a:latin typeface="Arial" pitchFamily="34" charset="0"/>
                <a:cs typeface="Arial" pitchFamily="34" charset="0"/>
              </a:rPr>
              <a:t>-Penelope calls the beggar over to talk with him if he heard about Odysseus.</a:t>
            </a:r>
            <a:endParaRPr lang="ko-KR" alt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0.gstatic.com/images?q=tbn:ANd9GcSRFfa-xbtWCpyCsHF3EgG86Jwo3-EfJGgRqdm9f_OloyeD1sFzgg264TIv"/>
          <p:cNvPicPr>
            <a:picLocks noChangeAspect="1" noChangeArrowheads="1"/>
          </p:cNvPicPr>
          <p:nvPr/>
        </p:nvPicPr>
        <p:blipFill>
          <a:blip r:embed="rId2" cstate="print">
            <a:lum/>
          </a:blip>
          <a:srcRect/>
          <a:stretch>
            <a:fillRect/>
          </a:stretch>
        </p:blipFill>
        <p:spPr bwMode="auto">
          <a:xfrm>
            <a:off x="3276626" y="2438400"/>
            <a:ext cx="5938885" cy="4419600"/>
          </a:xfrm>
          <a:prstGeom prst="rect">
            <a:avLst/>
          </a:prstGeom>
          <a:ln>
            <a:noFill/>
          </a:ln>
          <a:effectLst>
            <a:softEdge rad="112500"/>
          </a:effectLst>
        </p:spPr>
      </p:pic>
      <p:sp>
        <p:nvSpPr>
          <p:cNvPr id="2" name="제목 1"/>
          <p:cNvSpPr>
            <a:spLocks noGrp="1"/>
          </p:cNvSpPr>
          <p:nvPr>
            <p:ph type="title"/>
          </p:nvPr>
        </p:nvSpPr>
        <p:spPr/>
        <p:txBody>
          <a:bodyPr>
            <a:normAutofit/>
          </a:bodyPr>
          <a:lstStyle/>
          <a:p>
            <a:r>
              <a:rPr lang="en-US" altLang="ko-KR" sz="6600" dirty="0" smtClean="0">
                <a:latin typeface="Forte" pitchFamily="66" charset="0"/>
              </a:rPr>
              <a:t>Conflict </a:t>
            </a:r>
            <a:endParaRPr lang="ko-KR" altLang="en-US" sz="6600" dirty="0">
              <a:latin typeface="Forte" pitchFamily="66" charset="0"/>
            </a:endParaRPr>
          </a:p>
        </p:txBody>
      </p:sp>
      <p:sp>
        <p:nvSpPr>
          <p:cNvPr id="3" name="직사각형 2"/>
          <p:cNvSpPr/>
          <p:nvPr/>
        </p:nvSpPr>
        <p:spPr>
          <a:xfrm>
            <a:off x="76200" y="1570672"/>
            <a:ext cx="9144000" cy="1815882"/>
          </a:xfrm>
          <a:prstGeom prst="rect">
            <a:avLst/>
          </a:prstGeom>
        </p:spPr>
        <p:txBody>
          <a:bodyPr wrap="square">
            <a:spAutoFit/>
          </a:bodyPr>
          <a:lstStyle/>
          <a:p>
            <a:r>
              <a:rPr lang="en-US" altLang="ko-KR" sz="2800" dirty="0" smtClean="0">
                <a:latin typeface="Arial" pitchFamily="34" charset="0"/>
                <a:cs typeface="Arial" pitchFamily="34" charset="0"/>
              </a:rPr>
              <a:t>-Odysseus is angry at the suitors trying to marry Penelope.</a:t>
            </a:r>
            <a:endParaRPr lang="en-US" altLang="ko-KR" sz="2800" b="0" dirty="0" smtClean="0">
              <a:latin typeface="Arial" pitchFamily="34" charset="0"/>
              <a:cs typeface="Arial" pitchFamily="34" charset="0"/>
            </a:endParaRPr>
          </a:p>
          <a:p>
            <a:r>
              <a:rPr lang="en-US" altLang="ko-KR" sz="2800" dirty="0" smtClean="0">
                <a:latin typeface="Arial" pitchFamily="34" charset="0"/>
                <a:cs typeface="Arial" pitchFamily="34" charset="0"/>
              </a:rPr>
              <a:t/>
            </a:r>
            <a:br>
              <a:rPr lang="en-US" altLang="ko-KR" sz="2800" dirty="0" smtClean="0">
                <a:latin typeface="Arial" pitchFamily="34" charset="0"/>
                <a:cs typeface="Arial" pitchFamily="34" charset="0"/>
              </a:rPr>
            </a:br>
            <a:endParaRPr lang="ko-KR" alt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encrypted-tbn3.gstatic.com/images?q=tbn:ANd9GcTIk_JYnrfuHsOrJvV60q-EzzuxHrqHM0Bgagpk8E6OmYU53OTpOxl9QAdO"/>
          <p:cNvPicPr>
            <a:picLocks noChangeAspect="1" noChangeArrowheads="1"/>
          </p:cNvPicPr>
          <p:nvPr/>
        </p:nvPicPr>
        <p:blipFill>
          <a:blip r:embed="rId2" cstate="print">
            <a:lum bright="40000" contrast="-40000"/>
          </a:blip>
          <a:srcRect/>
          <a:stretch>
            <a:fillRect/>
          </a:stretch>
        </p:blipFill>
        <p:spPr bwMode="auto">
          <a:xfrm>
            <a:off x="0" y="-11088"/>
            <a:ext cx="9086850" cy="68009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제목 1"/>
          <p:cNvSpPr>
            <a:spLocks noGrp="1"/>
          </p:cNvSpPr>
          <p:nvPr>
            <p:ph type="title"/>
          </p:nvPr>
        </p:nvSpPr>
        <p:spPr/>
        <p:txBody>
          <a:bodyPr>
            <a:noAutofit/>
          </a:bodyPr>
          <a:lstStyle/>
          <a:p>
            <a:r>
              <a:rPr lang="en-US" altLang="ko-KR" sz="6600" dirty="0" smtClean="0">
                <a:latin typeface="Forte" pitchFamily="66" charset="0"/>
              </a:rPr>
              <a:t>Odysseus’ Motivation</a:t>
            </a:r>
            <a:endParaRPr lang="ko-KR" altLang="en-US" sz="6600" dirty="0">
              <a:latin typeface="Forte" pitchFamily="66" charset="0"/>
            </a:endParaRPr>
          </a:p>
        </p:txBody>
      </p:sp>
      <p:sp>
        <p:nvSpPr>
          <p:cNvPr id="5" name="TextBox 4"/>
          <p:cNvSpPr txBox="1"/>
          <p:nvPr/>
        </p:nvSpPr>
        <p:spPr>
          <a:xfrm>
            <a:off x="152400" y="1739205"/>
            <a:ext cx="8686800" cy="1384995"/>
          </a:xfrm>
          <a:prstGeom prst="rect">
            <a:avLst/>
          </a:prstGeom>
          <a:noFill/>
        </p:spPr>
        <p:txBody>
          <a:bodyPr wrap="square" rtlCol="0">
            <a:spAutoFit/>
          </a:bodyPr>
          <a:lstStyle/>
          <a:p>
            <a:r>
              <a:rPr lang="en-US" altLang="ko-KR" sz="2800" dirty="0" smtClean="0">
                <a:latin typeface="Arial" pitchFamily="34" charset="0"/>
                <a:cs typeface="Arial" pitchFamily="34" charset="0"/>
              </a:rPr>
              <a:t>-Attack the suitors who tried to marry Penelope.</a:t>
            </a:r>
            <a:br>
              <a:rPr lang="en-US" altLang="ko-KR" sz="2800" dirty="0" smtClean="0">
                <a:latin typeface="Arial" pitchFamily="34" charset="0"/>
                <a:cs typeface="Arial" pitchFamily="34" charset="0"/>
              </a:rPr>
            </a:br>
            <a:r>
              <a:rPr lang="en-US" altLang="ko-KR" sz="2800" dirty="0" smtClean="0">
                <a:latin typeface="Arial" pitchFamily="34" charset="0"/>
                <a:cs typeface="Arial" pitchFamily="34" charset="0"/>
              </a:rPr>
              <a:t>-Test the loyalty of his kingdom when he is not there. </a:t>
            </a:r>
            <a:endParaRPr lang="ko-KR" altLang="en-US" sz="2800" dirty="0" smtClean="0">
              <a:latin typeface="Arial" pitchFamily="34" charset="0"/>
              <a:cs typeface="Arial" pitchFamily="34" charset="0"/>
            </a:endParaRPr>
          </a:p>
          <a:p>
            <a:endParaRPr lang="ko-KR" alt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229</TotalTime>
  <Words>502</Words>
  <Application>Microsoft Office PowerPoint</Application>
  <PresentationFormat>On-screen Show (4:3)</PresentationFormat>
  <Paragraphs>60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테마</vt:lpstr>
      <vt:lpstr>Argus and the Suitors</vt:lpstr>
      <vt:lpstr>Background</vt:lpstr>
      <vt:lpstr>Odysseus</vt:lpstr>
      <vt:lpstr>Argus</vt:lpstr>
      <vt:lpstr>Antinous</vt:lpstr>
      <vt:lpstr>Argus: Summary</vt:lpstr>
      <vt:lpstr>The Suitors: Summary</vt:lpstr>
      <vt:lpstr>Conflict </vt:lpstr>
      <vt:lpstr>Odysseus’ Motivation</vt:lpstr>
      <vt:lpstr>Symbolism </vt:lpstr>
      <vt:lpstr>What the Characters Learn</vt:lpstr>
      <vt:lpstr>Significant Passages</vt:lpstr>
      <vt:lpstr>Discussion Questions</vt:lpstr>
      <vt:lpstr>Discussion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Argus and the Suitors</dc:title>
  <dc:creator>USER</dc:creator>
  <cp:lastModifiedBy>SOCSD User</cp:lastModifiedBy>
  <cp:revision>29</cp:revision>
  <dcterms:created xsi:type="dcterms:W3CDTF">2013-12-16T03:28:19Z</dcterms:created>
  <dcterms:modified xsi:type="dcterms:W3CDTF">2014-01-07T15:50:51Z</dcterms:modified>
</cp:coreProperties>
</file>